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82" r:id="rId3"/>
    <p:sldId id="291" r:id="rId4"/>
    <p:sldId id="277" r:id="rId5"/>
    <p:sldId id="292" r:id="rId6"/>
    <p:sldId id="280" r:id="rId7"/>
    <p:sldId id="284" r:id="rId8"/>
    <p:sldId id="293" r:id="rId9"/>
    <p:sldId id="274" r:id="rId10"/>
    <p:sldId id="285" r:id="rId11"/>
    <p:sldId id="275" r:id="rId12"/>
    <p:sldId id="286" r:id="rId13"/>
    <p:sldId id="294" r:id="rId14"/>
    <p:sldId id="287" r:id="rId15"/>
    <p:sldId id="288" r:id="rId16"/>
    <p:sldId id="290" r:id="rId17"/>
    <p:sldId id="289" r:id="rId18"/>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595959"/>
    <a:srgbClr val="485A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96" autoAdjust="0"/>
    <p:restoredTop sz="96327"/>
  </p:normalViewPr>
  <p:slideViewPr>
    <p:cSldViewPr snapToGrid="0" snapToObjects="1">
      <p:cViewPr varScale="1">
        <p:scale>
          <a:sx n="114" d="100"/>
          <a:sy n="114" d="100"/>
        </p:scale>
        <p:origin x="7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B8668-3098-7945-AC30-64702046B207}" type="datetimeFigureOut">
              <a:rPr lang="en-DK" smtClean="0"/>
              <a:t>05/18/2020</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4ADA2-63DC-8146-B704-B062FEB4BB66}" type="slidenum">
              <a:rPr lang="en-DK" smtClean="0"/>
              <a:t>‹nr.›</a:t>
            </a:fld>
            <a:endParaRPr lang="en-DK"/>
          </a:p>
        </p:txBody>
      </p:sp>
    </p:spTree>
    <p:extLst>
      <p:ext uri="{BB962C8B-B14F-4D97-AF65-F5344CB8AC3E}">
        <p14:creationId xmlns:p14="http://schemas.microsoft.com/office/powerpoint/2010/main" val="304340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53D2-89C4-EB42-93EC-CB5B55A02AB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K"/>
          </a:p>
        </p:txBody>
      </p:sp>
      <p:sp>
        <p:nvSpPr>
          <p:cNvPr id="3" name="Subtitle 2">
            <a:extLst>
              <a:ext uri="{FF2B5EF4-FFF2-40B4-BE49-F238E27FC236}">
                <a16:creationId xmlns:a16="http://schemas.microsoft.com/office/drawing/2014/main" id="{16894AEF-CC4C-2443-9E3B-C0C433E7E6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82DA0AFF-7722-784C-9929-79A723E76267}"/>
              </a:ext>
            </a:extLst>
          </p:cNvPr>
          <p:cNvSpPr>
            <a:spLocks noGrp="1"/>
          </p:cNvSpPr>
          <p:nvPr>
            <p:ph type="dt" sz="half" idx="10"/>
          </p:nvPr>
        </p:nvSpPr>
        <p:spPr/>
        <p:txBody>
          <a:bodyPr/>
          <a:lstStyle/>
          <a:p>
            <a:fld id="{3643F4F5-D79F-AD44-9F3D-86B078BD86DC}" type="datetimeFigureOut">
              <a:rPr lang="en-DK" smtClean="0"/>
              <a:t>05/18/2020</a:t>
            </a:fld>
            <a:endParaRPr lang="en-DK"/>
          </a:p>
        </p:txBody>
      </p:sp>
      <p:sp>
        <p:nvSpPr>
          <p:cNvPr id="5" name="Footer Placeholder 4">
            <a:extLst>
              <a:ext uri="{FF2B5EF4-FFF2-40B4-BE49-F238E27FC236}">
                <a16:creationId xmlns:a16="http://schemas.microsoft.com/office/drawing/2014/main" id="{AFB62EEC-B7E0-C744-AB4C-01FD4680F5D1}"/>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87697CD8-B8E8-7C42-AE9E-24C70E47DE34}"/>
              </a:ext>
            </a:extLst>
          </p:cNvPr>
          <p:cNvSpPr>
            <a:spLocks noGrp="1"/>
          </p:cNvSpPr>
          <p:nvPr>
            <p:ph type="sldNum" sz="quarter" idx="12"/>
          </p:nvPr>
        </p:nvSpPr>
        <p:spPr/>
        <p:txBody>
          <a:bodyPr/>
          <a:lstStyle/>
          <a:p>
            <a:fld id="{01F53DA1-B72C-6847-A46B-2675C878EB82}" type="slidenum">
              <a:rPr lang="en-DK" smtClean="0"/>
              <a:t>‹nr.›</a:t>
            </a:fld>
            <a:endParaRPr lang="en-DK"/>
          </a:p>
        </p:txBody>
      </p:sp>
    </p:spTree>
    <p:extLst>
      <p:ext uri="{BB962C8B-B14F-4D97-AF65-F5344CB8AC3E}">
        <p14:creationId xmlns:p14="http://schemas.microsoft.com/office/powerpoint/2010/main" val="371936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7EDA-0BC6-1142-9869-03819D7F063F}"/>
              </a:ext>
            </a:extLst>
          </p:cNvPr>
          <p:cNvSpPr>
            <a:spLocks noGrp="1"/>
          </p:cNvSpPr>
          <p:nvPr>
            <p:ph type="title"/>
          </p:nvPr>
        </p:nvSpPr>
        <p:spPr/>
        <p:txBody>
          <a:bodyPr/>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89BC9610-320E-9644-969F-C3306E07755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E3DCA3B5-AADD-4F4D-9F3B-A47D9A19468D}"/>
              </a:ext>
            </a:extLst>
          </p:cNvPr>
          <p:cNvSpPr>
            <a:spLocks noGrp="1"/>
          </p:cNvSpPr>
          <p:nvPr>
            <p:ph type="dt" sz="half" idx="10"/>
          </p:nvPr>
        </p:nvSpPr>
        <p:spPr/>
        <p:txBody>
          <a:bodyPr/>
          <a:lstStyle/>
          <a:p>
            <a:fld id="{3643F4F5-D79F-AD44-9F3D-86B078BD86DC}" type="datetimeFigureOut">
              <a:rPr lang="en-DK" smtClean="0"/>
              <a:t>05/18/2020</a:t>
            </a:fld>
            <a:endParaRPr lang="en-DK"/>
          </a:p>
        </p:txBody>
      </p:sp>
      <p:sp>
        <p:nvSpPr>
          <p:cNvPr id="5" name="Footer Placeholder 4">
            <a:extLst>
              <a:ext uri="{FF2B5EF4-FFF2-40B4-BE49-F238E27FC236}">
                <a16:creationId xmlns:a16="http://schemas.microsoft.com/office/drawing/2014/main" id="{D1A2A325-942A-DE48-9439-8464BE3FF7E1}"/>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343201B0-6576-FE42-B2F1-55817C722CEE}"/>
              </a:ext>
            </a:extLst>
          </p:cNvPr>
          <p:cNvSpPr>
            <a:spLocks noGrp="1"/>
          </p:cNvSpPr>
          <p:nvPr>
            <p:ph type="sldNum" sz="quarter" idx="12"/>
          </p:nvPr>
        </p:nvSpPr>
        <p:spPr/>
        <p:txBody>
          <a:bodyPr/>
          <a:lstStyle/>
          <a:p>
            <a:fld id="{01F53DA1-B72C-6847-A46B-2675C878EB82}" type="slidenum">
              <a:rPr lang="en-DK" smtClean="0"/>
              <a:t>‹nr.›</a:t>
            </a:fld>
            <a:endParaRPr lang="en-DK"/>
          </a:p>
        </p:txBody>
      </p:sp>
    </p:spTree>
    <p:extLst>
      <p:ext uri="{BB962C8B-B14F-4D97-AF65-F5344CB8AC3E}">
        <p14:creationId xmlns:p14="http://schemas.microsoft.com/office/powerpoint/2010/main" val="354353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DDF6AD-9B3F-D346-B4B7-004573DBAA0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3ADA8E1D-EE1E-7340-A887-68F4D677D59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37AAFA77-C3EC-B540-9750-1EDA99FBF3EB}"/>
              </a:ext>
            </a:extLst>
          </p:cNvPr>
          <p:cNvSpPr>
            <a:spLocks noGrp="1"/>
          </p:cNvSpPr>
          <p:nvPr>
            <p:ph type="dt" sz="half" idx="10"/>
          </p:nvPr>
        </p:nvSpPr>
        <p:spPr/>
        <p:txBody>
          <a:bodyPr/>
          <a:lstStyle/>
          <a:p>
            <a:fld id="{3643F4F5-D79F-AD44-9F3D-86B078BD86DC}" type="datetimeFigureOut">
              <a:rPr lang="en-DK" smtClean="0"/>
              <a:t>05/18/2020</a:t>
            </a:fld>
            <a:endParaRPr lang="en-DK"/>
          </a:p>
        </p:txBody>
      </p:sp>
      <p:sp>
        <p:nvSpPr>
          <p:cNvPr id="5" name="Footer Placeholder 4">
            <a:extLst>
              <a:ext uri="{FF2B5EF4-FFF2-40B4-BE49-F238E27FC236}">
                <a16:creationId xmlns:a16="http://schemas.microsoft.com/office/drawing/2014/main" id="{9FF95D0A-525F-D64B-AFD5-FF6D1C5D28F7}"/>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97E5F90E-EE29-2341-BCCA-D65A3734523D}"/>
              </a:ext>
            </a:extLst>
          </p:cNvPr>
          <p:cNvSpPr>
            <a:spLocks noGrp="1"/>
          </p:cNvSpPr>
          <p:nvPr>
            <p:ph type="sldNum" sz="quarter" idx="12"/>
          </p:nvPr>
        </p:nvSpPr>
        <p:spPr/>
        <p:txBody>
          <a:bodyPr/>
          <a:lstStyle/>
          <a:p>
            <a:fld id="{01F53DA1-B72C-6847-A46B-2675C878EB82}" type="slidenum">
              <a:rPr lang="en-DK" smtClean="0"/>
              <a:t>‹nr.›</a:t>
            </a:fld>
            <a:endParaRPr lang="en-DK"/>
          </a:p>
        </p:txBody>
      </p:sp>
    </p:spTree>
    <p:extLst>
      <p:ext uri="{BB962C8B-B14F-4D97-AF65-F5344CB8AC3E}">
        <p14:creationId xmlns:p14="http://schemas.microsoft.com/office/powerpoint/2010/main" val="305708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115F7-5A67-CE47-8E79-931E50001A57}"/>
              </a:ext>
            </a:extLst>
          </p:cNvPr>
          <p:cNvSpPr>
            <a:spLocks noGrp="1"/>
          </p:cNvSpPr>
          <p:nvPr>
            <p:ph type="title"/>
          </p:nvPr>
        </p:nvSpPr>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814C353B-B329-4344-84CD-05F6CC2A855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57FE07E4-0B42-084E-B858-40F5FCD219B7}"/>
              </a:ext>
            </a:extLst>
          </p:cNvPr>
          <p:cNvSpPr>
            <a:spLocks noGrp="1"/>
          </p:cNvSpPr>
          <p:nvPr>
            <p:ph type="dt" sz="half" idx="10"/>
          </p:nvPr>
        </p:nvSpPr>
        <p:spPr/>
        <p:txBody>
          <a:bodyPr/>
          <a:lstStyle/>
          <a:p>
            <a:fld id="{3643F4F5-D79F-AD44-9F3D-86B078BD86DC}" type="datetimeFigureOut">
              <a:rPr lang="en-DK" smtClean="0"/>
              <a:t>05/18/2020</a:t>
            </a:fld>
            <a:endParaRPr lang="en-DK"/>
          </a:p>
        </p:txBody>
      </p:sp>
      <p:sp>
        <p:nvSpPr>
          <p:cNvPr id="5" name="Footer Placeholder 4">
            <a:extLst>
              <a:ext uri="{FF2B5EF4-FFF2-40B4-BE49-F238E27FC236}">
                <a16:creationId xmlns:a16="http://schemas.microsoft.com/office/drawing/2014/main" id="{9E09A244-748F-E343-9F5D-FE9431F882CC}"/>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B29AB3BC-598F-4649-845C-8A4A47CE8359}"/>
              </a:ext>
            </a:extLst>
          </p:cNvPr>
          <p:cNvSpPr>
            <a:spLocks noGrp="1"/>
          </p:cNvSpPr>
          <p:nvPr>
            <p:ph type="sldNum" sz="quarter" idx="12"/>
          </p:nvPr>
        </p:nvSpPr>
        <p:spPr/>
        <p:txBody>
          <a:bodyPr/>
          <a:lstStyle/>
          <a:p>
            <a:fld id="{01F53DA1-B72C-6847-A46B-2675C878EB82}" type="slidenum">
              <a:rPr lang="en-DK" smtClean="0"/>
              <a:t>‹nr.›</a:t>
            </a:fld>
            <a:endParaRPr lang="en-DK"/>
          </a:p>
        </p:txBody>
      </p:sp>
    </p:spTree>
    <p:extLst>
      <p:ext uri="{BB962C8B-B14F-4D97-AF65-F5344CB8AC3E}">
        <p14:creationId xmlns:p14="http://schemas.microsoft.com/office/powerpoint/2010/main" val="107542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6C263-DDCE-6A47-900E-E6EC7EE6B61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K"/>
          </a:p>
        </p:txBody>
      </p:sp>
      <p:sp>
        <p:nvSpPr>
          <p:cNvPr id="3" name="Text Placeholder 2">
            <a:extLst>
              <a:ext uri="{FF2B5EF4-FFF2-40B4-BE49-F238E27FC236}">
                <a16:creationId xmlns:a16="http://schemas.microsoft.com/office/drawing/2014/main" id="{F4096523-46C2-CE44-B0C3-77139A685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DC0922B-79A7-AF4F-A9F3-3EFC2F40B19C}"/>
              </a:ext>
            </a:extLst>
          </p:cNvPr>
          <p:cNvSpPr>
            <a:spLocks noGrp="1"/>
          </p:cNvSpPr>
          <p:nvPr>
            <p:ph type="dt" sz="half" idx="10"/>
          </p:nvPr>
        </p:nvSpPr>
        <p:spPr/>
        <p:txBody>
          <a:bodyPr/>
          <a:lstStyle/>
          <a:p>
            <a:fld id="{3643F4F5-D79F-AD44-9F3D-86B078BD86DC}" type="datetimeFigureOut">
              <a:rPr lang="en-DK" smtClean="0"/>
              <a:t>05/18/2020</a:t>
            </a:fld>
            <a:endParaRPr lang="en-DK"/>
          </a:p>
        </p:txBody>
      </p:sp>
      <p:sp>
        <p:nvSpPr>
          <p:cNvPr id="5" name="Footer Placeholder 4">
            <a:extLst>
              <a:ext uri="{FF2B5EF4-FFF2-40B4-BE49-F238E27FC236}">
                <a16:creationId xmlns:a16="http://schemas.microsoft.com/office/drawing/2014/main" id="{B7061869-4FC0-6643-87DB-B782299A65D2}"/>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B150C059-BD71-B24D-A9A5-1F66C6111E11}"/>
              </a:ext>
            </a:extLst>
          </p:cNvPr>
          <p:cNvSpPr>
            <a:spLocks noGrp="1"/>
          </p:cNvSpPr>
          <p:nvPr>
            <p:ph type="sldNum" sz="quarter" idx="12"/>
          </p:nvPr>
        </p:nvSpPr>
        <p:spPr/>
        <p:txBody>
          <a:bodyPr/>
          <a:lstStyle/>
          <a:p>
            <a:fld id="{01F53DA1-B72C-6847-A46B-2675C878EB82}" type="slidenum">
              <a:rPr lang="en-DK" smtClean="0"/>
              <a:t>‹nr.›</a:t>
            </a:fld>
            <a:endParaRPr lang="en-DK"/>
          </a:p>
        </p:txBody>
      </p:sp>
    </p:spTree>
    <p:extLst>
      <p:ext uri="{BB962C8B-B14F-4D97-AF65-F5344CB8AC3E}">
        <p14:creationId xmlns:p14="http://schemas.microsoft.com/office/powerpoint/2010/main" val="1176644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432B-BDBB-2842-9A0E-D6F1FE0858EE}"/>
              </a:ext>
            </a:extLst>
          </p:cNvPr>
          <p:cNvSpPr>
            <a:spLocks noGrp="1"/>
          </p:cNvSpPr>
          <p:nvPr>
            <p:ph type="title"/>
          </p:nvPr>
        </p:nvSpPr>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30C6D51D-98EE-2C4F-8CE7-C908C3CAA03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Content Placeholder 3">
            <a:extLst>
              <a:ext uri="{FF2B5EF4-FFF2-40B4-BE49-F238E27FC236}">
                <a16:creationId xmlns:a16="http://schemas.microsoft.com/office/drawing/2014/main" id="{CC0A8D54-D67E-5A4D-BB7B-C9603EA9D3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Date Placeholder 4">
            <a:extLst>
              <a:ext uri="{FF2B5EF4-FFF2-40B4-BE49-F238E27FC236}">
                <a16:creationId xmlns:a16="http://schemas.microsoft.com/office/drawing/2014/main" id="{689EFA93-36C6-2A4A-B002-F9230D118420}"/>
              </a:ext>
            </a:extLst>
          </p:cNvPr>
          <p:cNvSpPr>
            <a:spLocks noGrp="1"/>
          </p:cNvSpPr>
          <p:nvPr>
            <p:ph type="dt" sz="half" idx="10"/>
          </p:nvPr>
        </p:nvSpPr>
        <p:spPr/>
        <p:txBody>
          <a:bodyPr/>
          <a:lstStyle/>
          <a:p>
            <a:fld id="{3643F4F5-D79F-AD44-9F3D-86B078BD86DC}" type="datetimeFigureOut">
              <a:rPr lang="en-DK" smtClean="0"/>
              <a:t>05/18/2020</a:t>
            </a:fld>
            <a:endParaRPr lang="en-DK"/>
          </a:p>
        </p:txBody>
      </p:sp>
      <p:sp>
        <p:nvSpPr>
          <p:cNvPr id="6" name="Footer Placeholder 5">
            <a:extLst>
              <a:ext uri="{FF2B5EF4-FFF2-40B4-BE49-F238E27FC236}">
                <a16:creationId xmlns:a16="http://schemas.microsoft.com/office/drawing/2014/main" id="{3D44162C-CF87-974F-A778-AA5813BC4E22}"/>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83A31D2F-86BE-224A-8F4A-0BC06795A576}"/>
              </a:ext>
            </a:extLst>
          </p:cNvPr>
          <p:cNvSpPr>
            <a:spLocks noGrp="1"/>
          </p:cNvSpPr>
          <p:nvPr>
            <p:ph type="sldNum" sz="quarter" idx="12"/>
          </p:nvPr>
        </p:nvSpPr>
        <p:spPr/>
        <p:txBody>
          <a:bodyPr/>
          <a:lstStyle/>
          <a:p>
            <a:fld id="{01F53DA1-B72C-6847-A46B-2675C878EB82}" type="slidenum">
              <a:rPr lang="en-DK" smtClean="0"/>
              <a:t>‹nr.›</a:t>
            </a:fld>
            <a:endParaRPr lang="en-DK"/>
          </a:p>
        </p:txBody>
      </p:sp>
    </p:spTree>
    <p:extLst>
      <p:ext uri="{BB962C8B-B14F-4D97-AF65-F5344CB8AC3E}">
        <p14:creationId xmlns:p14="http://schemas.microsoft.com/office/powerpoint/2010/main" val="15743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F0DB-AC00-0D44-BA26-5DE04894B016}"/>
              </a:ext>
            </a:extLst>
          </p:cNvPr>
          <p:cNvSpPr>
            <a:spLocks noGrp="1"/>
          </p:cNvSpPr>
          <p:nvPr>
            <p:ph type="title"/>
          </p:nvPr>
        </p:nvSpPr>
        <p:spPr>
          <a:xfrm>
            <a:off x="839788" y="365125"/>
            <a:ext cx="10515600" cy="1325563"/>
          </a:xfrm>
        </p:spPr>
        <p:txBody>
          <a:bodyPr/>
          <a:lstStyle/>
          <a:p>
            <a:r>
              <a:rPr lang="en-GB"/>
              <a:t>Click to edit Master title style</a:t>
            </a:r>
            <a:endParaRPr lang="en-DK"/>
          </a:p>
        </p:txBody>
      </p:sp>
      <p:sp>
        <p:nvSpPr>
          <p:cNvPr id="3" name="Text Placeholder 2">
            <a:extLst>
              <a:ext uri="{FF2B5EF4-FFF2-40B4-BE49-F238E27FC236}">
                <a16:creationId xmlns:a16="http://schemas.microsoft.com/office/drawing/2014/main" id="{00D92E0A-BAFA-984A-839B-595A0D04B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D70AEF9-B2FB-8E44-B9C2-EA2E41045E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Text Placeholder 4">
            <a:extLst>
              <a:ext uri="{FF2B5EF4-FFF2-40B4-BE49-F238E27FC236}">
                <a16:creationId xmlns:a16="http://schemas.microsoft.com/office/drawing/2014/main" id="{6E054D37-22E2-664D-9C35-D4BE0C5136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36D08D-D501-FD46-B19D-9C9BD4CE29B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7" name="Date Placeholder 6">
            <a:extLst>
              <a:ext uri="{FF2B5EF4-FFF2-40B4-BE49-F238E27FC236}">
                <a16:creationId xmlns:a16="http://schemas.microsoft.com/office/drawing/2014/main" id="{64BA3C94-4B0C-C44D-854A-4670EF794061}"/>
              </a:ext>
            </a:extLst>
          </p:cNvPr>
          <p:cNvSpPr>
            <a:spLocks noGrp="1"/>
          </p:cNvSpPr>
          <p:nvPr>
            <p:ph type="dt" sz="half" idx="10"/>
          </p:nvPr>
        </p:nvSpPr>
        <p:spPr/>
        <p:txBody>
          <a:bodyPr/>
          <a:lstStyle/>
          <a:p>
            <a:fld id="{3643F4F5-D79F-AD44-9F3D-86B078BD86DC}" type="datetimeFigureOut">
              <a:rPr lang="en-DK" smtClean="0"/>
              <a:t>05/18/2020</a:t>
            </a:fld>
            <a:endParaRPr lang="en-DK"/>
          </a:p>
        </p:txBody>
      </p:sp>
      <p:sp>
        <p:nvSpPr>
          <p:cNvPr id="8" name="Footer Placeholder 7">
            <a:extLst>
              <a:ext uri="{FF2B5EF4-FFF2-40B4-BE49-F238E27FC236}">
                <a16:creationId xmlns:a16="http://schemas.microsoft.com/office/drawing/2014/main" id="{F2DBF922-0E69-A744-A6C5-BB4DB67B0FB0}"/>
              </a:ext>
            </a:extLst>
          </p:cNvPr>
          <p:cNvSpPr>
            <a:spLocks noGrp="1"/>
          </p:cNvSpPr>
          <p:nvPr>
            <p:ph type="ftr" sz="quarter" idx="11"/>
          </p:nvPr>
        </p:nvSpPr>
        <p:spPr/>
        <p:txBody>
          <a:bodyPr/>
          <a:lstStyle/>
          <a:p>
            <a:endParaRPr lang="en-DK"/>
          </a:p>
        </p:txBody>
      </p:sp>
      <p:sp>
        <p:nvSpPr>
          <p:cNvPr id="9" name="Slide Number Placeholder 8">
            <a:extLst>
              <a:ext uri="{FF2B5EF4-FFF2-40B4-BE49-F238E27FC236}">
                <a16:creationId xmlns:a16="http://schemas.microsoft.com/office/drawing/2014/main" id="{392AE0F3-01FD-4B4E-AA01-D2BF35F8B6EF}"/>
              </a:ext>
            </a:extLst>
          </p:cNvPr>
          <p:cNvSpPr>
            <a:spLocks noGrp="1"/>
          </p:cNvSpPr>
          <p:nvPr>
            <p:ph type="sldNum" sz="quarter" idx="12"/>
          </p:nvPr>
        </p:nvSpPr>
        <p:spPr/>
        <p:txBody>
          <a:bodyPr/>
          <a:lstStyle/>
          <a:p>
            <a:fld id="{01F53DA1-B72C-6847-A46B-2675C878EB82}" type="slidenum">
              <a:rPr lang="en-DK" smtClean="0"/>
              <a:t>‹nr.›</a:t>
            </a:fld>
            <a:endParaRPr lang="en-DK"/>
          </a:p>
        </p:txBody>
      </p:sp>
    </p:spTree>
    <p:extLst>
      <p:ext uri="{BB962C8B-B14F-4D97-AF65-F5344CB8AC3E}">
        <p14:creationId xmlns:p14="http://schemas.microsoft.com/office/powerpoint/2010/main" val="402349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9925-B0CF-FD4C-BA7D-32E019DCB50C}"/>
              </a:ext>
            </a:extLst>
          </p:cNvPr>
          <p:cNvSpPr>
            <a:spLocks noGrp="1"/>
          </p:cNvSpPr>
          <p:nvPr>
            <p:ph type="title"/>
          </p:nvPr>
        </p:nvSpPr>
        <p:spPr/>
        <p:txBody>
          <a:bodyPr/>
          <a:lstStyle/>
          <a:p>
            <a:r>
              <a:rPr lang="en-GB"/>
              <a:t>Click to edit Master title style</a:t>
            </a:r>
            <a:endParaRPr lang="en-DK"/>
          </a:p>
        </p:txBody>
      </p:sp>
      <p:sp>
        <p:nvSpPr>
          <p:cNvPr id="3" name="Date Placeholder 2">
            <a:extLst>
              <a:ext uri="{FF2B5EF4-FFF2-40B4-BE49-F238E27FC236}">
                <a16:creationId xmlns:a16="http://schemas.microsoft.com/office/drawing/2014/main" id="{5D3482AE-458E-E04D-AE96-F3959E837B89}"/>
              </a:ext>
            </a:extLst>
          </p:cNvPr>
          <p:cNvSpPr>
            <a:spLocks noGrp="1"/>
          </p:cNvSpPr>
          <p:nvPr>
            <p:ph type="dt" sz="half" idx="10"/>
          </p:nvPr>
        </p:nvSpPr>
        <p:spPr/>
        <p:txBody>
          <a:bodyPr/>
          <a:lstStyle/>
          <a:p>
            <a:fld id="{3643F4F5-D79F-AD44-9F3D-86B078BD86DC}" type="datetimeFigureOut">
              <a:rPr lang="en-DK" smtClean="0"/>
              <a:t>05/18/2020</a:t>
            </a:fld>
            <a:endParaRPr lang="en-DK"/>
          </a:p>
        </p:txBody>
      </p:sp>
      <p:sp>
        <p:nvSpPr>
          <p:cNvPr id="4" name="Footer Placeholder 3">
            <a:extLst>
              <a:ext uri="{FF2B5EF4-FFF2-40B4-BE49-F238E27FC236}">
                <a16:creationId xmlns:a16="http://schemas.microsoft.com/office/drawing/2014/main" id="{A3FB6FC3-4B90-A64F-9D2E-3005B5CB3845}"/>
              </a:ext>
            </a:extLst>
          </p:cNvPr>
          <p:cNvSpPr>
            <a:spLocks noGrp="1"/>
          </p:cNvSpPr>
          <p:nvPr>
            <p:ph type="ftr" sz="quarter" idx="11"/>
          </p:nvPr>
        </p:nvSpPr>
        <p:spPr/>
        <p:txBody>
          <a:bodyPr/>
          <a:lstStyle/>
          <a:p>
            <a:endParaRPr lang="en-DK"/>
          </a:p>
        </p:txBody>
      </p:sp>
      <p:sp>
        <p:nvSpPr>
          <p:cNvPr id="5" name="Slide Number Placeholder 4">
            <a:extLst>
              <a:ext uri="{FF2B5EF4-FFF2-40B4-BE49-F238E27FC236}">
                <a16:creationId xmlns:a16="http://schemas.microsoft.com/office/drawing/2014/main" id="{EFC4761F-8945-A546-A3C4-A09792A5A14F}"/>
              </a:ext>
            </a:extLst>
          </p:cNvPr>
          <p:cNvSpPr>
            <a:spLocks noGrp="1"/>
          </p:cNvSpPr>
          <p:nvPr>
            <p:ph type="sldNum" sz="quarter" idx="12"/>
          </p:nvPr>
        </p:nvSpPr>
        <p:spPr/>
        <p:txBody>
          <a:bodyPr/>
          <a:lstStyle/>
          <a:p>
            <a:fld id="{01F53DA1-B72C-6847-A46B-2675C878EB82}" type="slidenum">
              <a:rPr lang="en-DK" smtClean="0"/>
              <a:t>‹nr.›</a:t>
            </a:fld>
            <a:endParaRPr lang="en-DK"/>
          </a:p>
        </p:txBody>
      </p:sp>
    </p:spTree>
    <p:extLst>
      <p:ext uri="{BB962C8B-B14F-4D97-AF65-F5344CB8AC3E}">
        <p14:creationId xmlns:p14="http://schemas.microsoft.com/office/powerpoint/2010/main" val="42880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3E394-5257-4040-A809-17D32047B1F3}"/>
              </a:ext>
            </a:extLst>
          </p:cNvPr>
          <p:cNvSpPr>
            <a:spLocks noGrp="1"/>
          </p:cNvSpPr>
          <p:nvPr>
            <p:ph type="dt" sz="half" idx="10"/>
          </p:nvPr>
        </p:nvSpPr>
        <p:spPr/>
        <p:txBody>
          <a:bodyPr/>
          <a:lstStyle/>
          <a:p>
            <a:fld id="{3643F4F5-D79F-AD44-9F3D-86B078BD86DC}" type="datetimeFigureOut">
              <a:rPr lang="en-DK" smtClean="0"/>
              <a:t>05/18/2020</a:t>
            </a:fld>
            <a:endParaRPr lang="en-DK"/>
          </a:p>
        </p:txBody>
      </p:sp>
      <p:sp>
        <p:nvSpPr>
          <p:cNvPr id="3" name="Footer Placeholder 2">
            <a:extLst>
              <a:ext uri="{FF2B5EF4-FFF2-40B4-BE49-F238E27FC236}">
                <a16:creationId xmlns:a16="http://schemas.microsoft.com/office/drawing/2014/main" id="{2A5E380D-9067-3549-B0F0-B54CDECB5E47}"/>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09092E5D-BB9B-5B4C-8672-BFBE47C396B1}"/>
              </a:ext>
            </a:extLst>
          </p:cNvPr>
          <p:cNvSpPr>
            <a:spLocks noGrp="1"/>
          </p:cNvSpPr>
          <p:nvPr>
            <p:ph type="sldNum" sz="quarter" idx="12"/>
          </p:nvPr>
        </p:nvSpPr>
        <p:spPr/>
        <p:txBody>
          <a:bodyPr/>
          <a:lstStyle/>
          <a:p>
            <a:fld id="{01F53DA1-B72C-6847-A46B-2675C878EB82}" type="slidenum">
              <a:rPr lang="en-DK" smtClean="0"/>
              <a:t>‹nr.›</a:t>
            </a:fld>
            <a:endParaRPr lang="en-DK"/>
          </a:p>
        </p:txBody>
      </p:sp>
    </p:spTree>
    <p:extLst>
      <p:ext uri="{BB962C8B-B14F-4D97-AF65-F5344CB8AC3E}">
        <p14:creationId xmlns:p14="http://schemas.microsoft.com/office/powerpoint/2010/main" val="228853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631E-232C-0B4E-93B8-CFF30F9D95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K"/>
          </a:p>
        </p:txBody>
      </p:sp>
      <p:sp>
        <p:nvSpPr>
          <p:cNvPr id="3" name="Content Placeholder 2">
            <a:extLst>
              <a:ext uri="{FF2B5EF4-FFF2-40B4-BE49-F238E27FC236}">
                <a16:creationId xmlns:a16="http://schemas.microsoft.com/office/drawing/2014/main" id="{5082D290-A2B9-4E41-BDA3-605DB1A1A8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Text Placeholder 3">
            <a:extLst>
              <a:ext uri="{FF2B5EF4-FFF2-40B4-BE49-F238E27FC236}">
                <a16:creationId xmlns:a16="http://schemas.microsoft.com/office/drawing/2014/main" id="{B9AD66CC-588E-F049-88FA-5F8A8B5A1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19FE0E-BA0A-194C-A459-8C5B19E1D8E2}"/>
              </a:ext>
            </a:extLst>
          </p:cNvPr>
          <p:cNvSpPr>
            <a:spLocks noGrp="1"/>
          </p:cNvSpPr>
          <p:nvPr>
            <p:ph type="dt" sz="half" idx="10"/>
          </p:nvPr>
        </p:nvSpPr>
        <p:spPr/>
        <p:txBody>
          <a:bodyPr/>
          <a:lstStyle/>
          <a:p>
            <a:fld id="{3643F4F5-D79F-AD44-9F3D-86B078BD86DC}" type="datetimeFigureOut">
              <a:rPr lang="en-DK" smtClean="0"/>
              <a:t>05/18/2020</a:t>
            </a:fld>
            <a:endParaRPr lang="en-DK"/>
          </a:p>
        </p:txBody>
      </p:sp>
      <p:sp>
        <p:nvSpPr>
          <p:cNvPr id="6" name="Footer Placeholder 5">
            <a:extLst>
              <a:ext uri="{FF2B5EF4-FFF2-40B4-BE49-F238E27FC236}">
                <a16:creationId xmlns:a16="http://schemas.microsoft.com/office/drawing/2014/main" id="{2D25633F-A211-1447-95C3-76E4AE67B3BB}"/>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97BD3BF7-AAFE-BD46-87BB-809A2C52BD33}"/>
              </a:ext>
            </a:extLst>
          </p:cNvPr>
          <p:cNvSpPr>
            <a:spLocks noGrp="1"/>
          </p:cNvSpPr>
          <p:nvPr>
            <p:ph type="sldNum" sz="quarter" idx="12"/>
          </p:nvPr>
        </p:nvSpPr>
        <p:spPr/>
        <p:txBody>
          <a:bodyPr/>
          <a:lstStyle/>
          <a:p>
            <a:fld id="{01F53DA1-B72C-6847-A46B-2675C878EB82}" type="slidenum">
              <a:rPr lang="en-DK" smtClean="0"/>
              <a:t>‹nr.›</a:t>
            </a:fld>
            <a:endParaRPr lang="en-DK"/>
          </a:p>
        </p:txBody>
      </p:sp>
    </p:spTree>
    <p:extLst>
      <p:ext uri="{BB962C8B-B14F-4D97-AF65-F5344CB8AC3E}">
        <p14:creationId xmlns:p14="http://schemas.microsoft.com/office/powerpoint/2010/main" val="312779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C2D3-8510-FB41-A17D-4497168382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K"/>
          </a:p>
        </p:txBody>
      </p:sp>
      <p:sp>
        <p:nvSpPr>
          <p:cNvPr id="3" name="Picture Placeholder 2">
            <a:extLst>
              <a:ext uri="{FF2B5EF4-FFF2-40B4-BE49-F238E27FC236}">
                <a16:creationId xmlns:a16="http://schemas.microsoft.com/office/drawing/2014/main" id="{57281589-38EC-D946-A6BE-3AC4FAE76E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Text Placeholder 3">
            <a:extLst>
              <a:ext uri="{FF2B5EF4-FFF2-40B4-BE49-F238E27FC236}">
                <a16:creationId xmlns:a16="http://schemas.microsoft.com/office/drawing/2014/main" id="{4525A522-848F-FA42-AC6D-DAA23A74B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DDEF8-D8A6-A74D-A59B-67A7B014E6FD}"/>
              </a:ext>
            </a:extLst>
          </p:cNvPr>
          <p:cNvSpPr>
            <a:spLocks noGrp="1"/>
          </p:cNvSpPr>
          <p:nvPr>
            <p:ph type="dt" sz="half" idx="10"/>
          </p:nvPr>
        </p:nvSpPr>
        <p:spPr/>
        <p:txBody>
          <a:bodyPr/>
          <a:lstStyle/>
          <a:p>
            <a:fld id="{3643F4F5-D79F-AD44-9F3D-86B078BD86DC}" type="datetimeFigureOut">
              <a:rPr lang="en-DK" smtClean="0"/>
              <a:t>05/18/2020</a:t>
            </a:fld>
            <a:endParaRPr lang="en-DK"/>
          </a:p>
        </p:txBody>
      </p:sp>
      <p:sp>
        <p:nvSpPr>
          <p:cNvPr id="6" name="Footer Placeholder 5">
            <a:extLst>
              <a:ext uri="{FF2B5EF4-FFF2-40B4-BE49-F238E27FC236}">
                <a16:creationId xmlns:a16="http://schemas.microsoft.com/office/drawing/2014/main" id="{32F28DDF-5C2C-C246-AC40-EBCC7387202E}"/>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8A697719-6FDB-F84E-84CD-3AC24E22D765}"/>
              </a:ext>
            </a:extLst>
          </p:cNvPr>
          <p:cNvSpPr>
            <a:spLocks noGrp="1"/>
          </p:cNvSpPr>
          <p:nvPr>
            <p:ph type="sldNum" sz="quarter" idx="12"/>
          </p:nvPr>
        </p:nvSpPr>
        <p:spPr/>
        <p:txBody>
          <a:bodyPr/>
          <a:lstStyle/>
          <a:p>
            <a:fld id="{01F53DA1-B72C-6847-A46B-2675C878EB82}" type="slidenum">
              <a:rPr lang="en-DK" smtClean="0"/>
              <a:t>‹nr.›</a:t>
            </a:fld>
            <a:endParaRPr lang="en-DK"/>
          </a:p>
        </p:txBody>
      </p:sp>
    </p:spTree>
    <p:extLst>
      <p:ext uri="{BB962C8B-B14F-4D97-AF65-F5344CB8AC3E}">
        <p14:creationId xmlns:p14="http://schemas.microsoft.com/office/powerpoint/2010/main" val="188497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C2DBD-77EB-2A4A-8D86-C55CF22CE4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K"/>
          </a:p>
        </p:txBody>
      </p:sp>
      <p:sp>
        <p:nvSpPr>
          <p:cNvPr id="3" name="Text Placeholder 2">
            <a:extLst>
              <a:ext uri="{FF2B5EF4-FFF2-40B4-BE49-F238E27FC236}">
                <a16:creationId xmlns:a16="http://schemas.microsoft.com/office/drawing/2014/main" id="{24B6B85B-4686-2B4F-9783-97E57390BF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9CA919F5-5CFD-4247-A6CC-8B87F9F13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3F4F5-D79F-AD44-9F3D-86B078BD86DC}" type="datetimeFigureOut">
              <a:rPr lang="en-DK" smtClean="0"/>
              <a:t>05/18/2020</a:t>
            </a:fld>
            <a:endParaRPr lang="en-DK"/>
          </a:p>
        </p:txBody>
      </p:sp>
      <p:sp>
        <p:nvSpPr>
          <p:cNvPr id="5" name="Footer Placeholder 4">
            <a:extLst>
              <a:ext uri="{FF2B5EF4-FFF2-40B4-BE49-F238E27FC236}">
                <a16:creationId xmlns:a16="http://schemas.microsoft.com/office/drawing/2014/main" id="{2988B478-7197-1C4D-B715-D72ACBA583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K"/>
          </a:p>
        </p:txBody>
      </p:sp>
      <p:sp>
        <p:nvSpPr>
          <p:cNvPr id="6" name="Slide Number Placeholder 5">
            <a:extLst>
              <a:ext uri="{FF2B5EF4-FFF2-40B4-BE49-F238E27FC236}">
                <a16:creationId xmlns:a16="http://schemas.microsoft.com/office/drawing/2014/main" id="{54BFB5B0-E19A-404A-AF9B-6B69B997C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53DA1-B72C-6847-A46B-2675C878EB82}" type="slidenum">
              <a:rPr lang="en-DK" smtClean="0"/>
              <a:t>‹nr.›</a:t>
            </a:fld>
            <a:endParaRPr lang="en-DK"/>
          </a:p>
        </p:txBody>
      </p:sp>
    </p:spTree>
    <p:extLst>
      <p:ext uri="{BB962C8B-B14F-4D97-AF65-F5344CB8AC3E}">
        <p14:creationId xmlns:p14="http://schemas.microsoft.com/office/powerpoint/2010/main" val="445460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FB54EE-679D-5749-BCA3-78490BBE2A94}"/>
              </a:ext>
              <a:ext uri="{C183D7F6-B498-43B3-948B-1728B52AA6E4}">
                <adec:decorative xmlns:adec="http://schemas.microsoft.com/office/drawing/2017/decorative" val="0"/>
              </a:ext>
            </a:extLst>
          </p:cNvPr>
          <p:cNvPicPr>
            <a:picLocks noChangeAspect="1"/>
          </p:cNvPicPr>
          <p:nvPr/>
        </p:nvPicPr>
        <p:blipFill rotWithShape="1">
          <a:blip r:embed="rId2"/>
          <a:srcRect l="791" t="16189" r="165" b="326"/>
          <a:stretch/>
        </p:blipFill>
        <p:spPr>
          <a:xfrm>
            <a:off x="0" y="0"/>
            <a:ext cx="12192000" cy="6858000"/>
          </a:xfrm>
          <a:prstGeom prst="rect">
            <a:avLst/>
          </a:prstGeom>
        </p:spPr>
      </p:pic>
      <p:sp>
        <p:nvSpPr>
          <p:cNvPr id="8" name="TextBox 7">
            <a:extLst>
              <a:ext uri="{FF2B5EF4-FFF2-40B4-BE49-F238E27FC236}">
                <a16:creationId xmlns:a16="http://schemas.microsoft.com/office/drawing/2014/main" id="{9A112E64-B50B-4348-9247-FB44419BD339}"/>
              </a:ext>
            </a:extLst>
          </p:cNvPr>
          <p:cNvSpPr txBox="1"/>
          <p:nvPr/>
        </p:nvSpPr>
        <p:spPr>
          <a:xfrm>
            <a:off x="548923" y="2335202"/>
            <a:ext cx="5540644" cy="1938992"/>
          </a:xfrm>
          <a:prstGeom prst="rect">
            <a:avLst/>
          </a:prstGeom>
          <a:noFill/>
        </p:spPr>
        <p:txBody>
          <a:bodyPr wrap="square" rtlCol="0">
            <a:spAutoFit/>
          </a:bodyPr>
          <a:lstStyle/>
          <a:p>
            <a:pPr marL="33338"/>
            <a:r>
              <a:rPr lang="da-DK" sz="4000" b="1" dirty="0">
                <a:latin typeface="TT Hoves DemiBold" panose="02000503030000020004" pitchFamily="2" charset="77"/>
              </a:rPr>
              <a:t>Byggeriets brug af digitale værktøjer under </a:t>
            </a:r>
            <a:r>
              <a:rPr lang="da-DK" sz="4000" b="1" dirty="0" err="1">
                <a:latin typeface="TT Hoves DemiBold" panose="02000503030000020004" pitchFamily="2" charset="77"/>
              </a:rPr>
              <a:t>corona</a:t>
            </a:r>
            <a:r>
              <a:rPr lang="da-DK" sz="4000" b="1" dirty="0">
                <a:latin typeface="TT Hoves DemiBold" panose="02000503030000020004" pitchFamily="2" charset="77"/>
              </a:rPr>
              <a:t>-krisen</a:t>
            </a:r>
            <a:endParaRPr lang="da-DK" sz="4000" b="1" dirty="0">
              <a:latin typeface="TT Hoves DemiBold" panose="02000503030000020004" pitchFamily="2" charset="77"/>
              <a:cs typeface="Verdana" panose="020B0604030504040204" pitchFamily="34" charset="0"/>
            </a:endParaRPr>
          </a:p>
        </p:txBody>
      </p:sp>
      <p:pic>
        <p:nvPicPr>
          <p:cNvPr id="11" name="Picture 10">
            <a:extLst>
              <a:ext uri="{FF2B5EF4-FFF2-40B4-BE49-F238E27FC236}">
                <a16:creationId xmlns:a16="http://schemas.microsoft.com/office/drawing/2014/main" id="{B1D0201E-17B0-9043-BF6B-C1FB8F7035C0}"/>
              </a:ext>
            </a:extLst>
          </p:cNvPr>
          <p:cNvPicPr>
            <a:picLocks noChangeAspect="1"/>
          </p:cNvPicPr>
          <p:nvPr/>
        </p:nvPicPr>
        <p:blipFill rotWithShape="1">
          <a:blip r:embed="rId3"/>
          <a:srcRect l="14928" t="7408" r="10619" b="12221"/>
          <a:stretch/>
        </p:blipFill>
        <p:spPr>
          <a:xfrm>
            <a:off x="0" y="-919224"/>
            <a:ext cx="5540644" cy="3029919"/>
          </a:xfrm>
          <a:prstGeom prst="rect">
            <a:avLst/>
          </a:prstGeom>
        </p:spPr>
      </p:pic>
      <p:sp>
        <p:nvSpPr>
          <p:cNvPr id="12" name="TextBox 11">
            <a:extLst>
              <a:ext uri="{FF2B5EF4-FFF2-40B4-BE49-F238E27FC236}">
                <a16:creationId xmlns:a16="http://schemas.microsoft.com/office/drawing/2014/main" id="{A5940F4C-C858-5746-BD09-B79E6AECBB2F}"/>
              </a:ext>
            </a:extLst>
          </p:cNvPr>
          <p:cNvSpPr txBox="1"/>
          <p:nvPr/>
        </p:nvSpPr>
        <p:spPr>
          <a:xfrm>
            <a:off x="604433" y="1238132"/>
            <a:ext cx="4688237" cy="369332"/>
          </a:xfrm>
          <a:prstGeom prst="rect">
            <a:avLst/>
          </a:prstGeom>
          <a:noFill/>
        </p:spPr>
        <p:txBody>
          <a:bodyPr wrap="square" rtlCol="0">
            <a:spAutoFit/>
          </a:bodyPr>
          <a:lstStyle/>
          <a:p>
            <a:pPr marL="33338"/>
            <a:r>
              <a:rPr lang="da-DK" b="1" spc="300" dirty="0">
                <a:solidFill>
                  <a:schemeClr val="bg1"/>
                </a:solidFill>
                <a:latin typeface="TT Hoves DemiBold" panose="02000503030000020004" pitchFamily="2" charset="77"/>
                <a:cs typeface="Verdana" panose="020B0604030504040204" pitchFamily="34" charset="0"/>
              </a:rPr>
              <a:t>BYGGERIETS VIDENSCENTER</a:t>
            </a:r>
          </a:p>
        </p:txBody>
      </p:sp>
    </p:spTree>
    <p:extLst>
      <p:ext uri="{BB962C8B-B14F-4D97-AF65-F5344CB8AC3E}">
        <p14:creationId xmlns:p14="http://schemas.microsoft.com/office/powerpoint/2010/main" val="338478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9A10C-6714-084B-98A9-943FCCA844D6}"/>
              </a:ext>
            </a:extLst>
          </p:cNvPr>
          <p:cNvSpPr txBox="1"/>
          <p:nvPr/>
        </p:nvSpPr>
        <p:spPr>
          <a:xfrm>
            <a:off x="548924" y="1771213"/>
            <a:ext cx="4624960" cy="646331"/>
          </a:xfrm>
          <a:prstGeom prst="rect">
            <a:avLst/>
          </a:prstGeom>
          <a:noFill/>
        </p:spPr>
        <p:txBody>
          <a:bodyPr wrap="square" rtlCol="0">
            <a:spAutoFit/>
          </a:bodyPr>
          <a:lstStyle/>
          <a:p>
            <a:pPr marL="33338"/>
            <a:r>
              <a:rPr lang="da-DK" b="1" dirty="0">
                <a:latin typeface="TT Hoves Medium" panose="02000503030000020004" pitchFamily="2" charset="77"/>
                <a:cs typeface="Verdana" panose="020B0604030504040204" pitchFamily="34" charset="0"/>
              </a:rPr>
              <a:t>Brugen af digitale værktøjer er steget blandt alle faggrupper i byggeriets værdikæde.</a:t>
            </a:r>
          </a:p>
        </p:txBody>
      </p:sp>
      <p:sp>
        <p:nvSpPr>
          <p:cNvPr id="5" name="TextBox 4">
            <a:extLst>
              <a:ext uri="{FF2B5EF4-FFF2-40B4-BE49-F238E27FC236}">
                <a16:creationId xmlns:a16="http://schemas.microsoft.com/office/drawing/2014/main" id="{81DB8A21-8CEF-2B43-B5FA-4FA202E639F9}"/>
              </a:ext>
            </a:extLst>
          </p:cNvPr>
          <p:cNvSpPr txBox="1"/>
          <p:nvPr/>
        </p:nvSpPr>
        <p:spPr>
          <a:xfrm>
            <a:off x="548923" y="4146674"/>
            <a:ext cx="4624961" cy="1477328"/>
          </a:xfrm>
          <a:prstGeom prst="rect">
            <a:avLst/>
          </a:prstGeom>
          <a:noFill/>
        </p:spPr>
        <p:txBody>
          <a:bodyPr wrap="square" rtlCol="0">
            <a:spAutoFit/>
          </a:bodyPr>
          <a:lstStyle/>
          <a:p>
            <a:pPr marL="33338"/>
            <a:r>
              <a:rPr lang="da-DK" dirty="0">
                <a:latin typeface="TT Hoves" panose="02000503030000020004" pitchFamily="2" charset="77"/>
                <a:cs typeface="Verdana" panose="020B0604030504040204" pitchFamily="34" charset="0"/>
              </a:rPr>
              <a:t>Alle faggrupper har forøget forøget brugen af digitale værktøjer markant. Det gælder især i forbindelse med mødeaktiviteter, men i høj grad også i forbindelse med deling af dokumenter og skriftlig intern kommunikation.</a:t>
            </a:r>
          </a:p>
        </p:txBody>
      </p:sp>
      <p:sp>
        <p:nvSpPr>
          <p:cNvPr id="8" name="TextBox 7">
            <a:extLst>
              <a:ext uri="{FF2B5EF4-FFF2-40B4-BE49-F238E27FC236}">
                <a16:creationId xmlns:a16="http://schemas.microsoft.com/office/drawing/2014/main" id="{AA8F7807-61D3-9C4B-BF0F-198F6803B832}"/>
              </a:ext>
            </a:extLst>
          </p:cNvPr>
          <p:cNvSpPr txBox="1"/>
          <p:nvPr/>
        </p:nvSpPr>
        <p:spPr>
          <a:xfrm>
            <a:off x="548923" y="2958943"/>
            <a:ext cx="4624961" cy="923330"/>
          </a:xfrm>
          <a:prstGeom prst="rect">
            <a:avLst/>
          </a:prstGeom>
          <a:noFill/>
        </p:spPr>
        <p:txBody>
          <a:bodyPr wrap="square" rtlCol="0">
            <a:spAutoFit/>
          </a:bodyPr>
          <a:lstStyle/>
          <a:p>
            <a:pPr marL="33338"/>
            <a:r>
              <a:rPr lang="da-DK" sz="5400" dirty="0">
                <a:latin typeface="TT Hoves Medium" panose="02000503030000020004" pitchFamily="2" charset="77"/>
                <a:cs typeface="Verdana" panose="020B0604030504040204" pitchFamily="34" charset="0"/>
              </a:rPr>
              <a:t>Alle faggrupper</a:t>
            </a:r>
          </a:p>
        </p:txBody>
      </p:sp>
      <p:grpSp>
        <p:nvGrpSpPr>
          <p:cNvPr id="17" name="Group 16">
            <a:extLst>
              <a:ext uri="{FF2B5EF4-FFF2-40B4-BE49-F238E27FC236}">
                <a16:creationId xmlns:a16="http://schemas.microsoft.com/office/drawing/2014/main" id="{046C258F-E2EA-FE48-B944-A473B15FDFCA}"/>
              </a:ext>
            </a:extLst>
          </p:cNvPr>
          <p:cNvGrpSpPr/>
          <p:nvPr/>
        </p:nvGrpSpPr>
        <p:grpSpPr>
          <a:xfrm>
            <a:off x="10350586" y="477900"/>
            <a:ext cx="1852047" cy="716995"/>
            <a:chOff x="9477214" y="209227"/>
            <a:chExt cx="1852047" cy="716995"/>
          </a:xfrm>
        </p:grpSpPr>
        <p:sp>
          <p:nvSpPr>
            <p:cNvPr id="18" name="Rektangel 6">
              <a:extLst>
                <a:ext uri="{FF2B5EF4-FFF2-40B4-BE49-F238E27FC236}">
                  <a16:creationId xmlns:a16="http://schemas.microsoft.com/office/drawing/2014/main" id="{A2C8C287-2DCD-1744-BE21-694AB8A2BF04}"/>
                </a:ext>
              </a:extLst>
            </p:cNvPr>
            <p:cNvSpPr/>
            <p:nvPr/>
          </p:nvSpPr>
          <p:spPr>
            <a:xfrm>
              <a:off x="9477214" y="209227"/>
              <a:ext cx="1852047" cy="716995"/>
            </a:xfrm>
            <a:prstGeom prst="rect">
              <a:avLst/>
            </a:prstGeom>
            <a:solidFill>
              <a:srgbClr val="4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13" dirty="0"/>
            </a:p>
          </p:txBody>
        </p:sp>
        <p:pic>
          <p:nvPicPr>
            <p:cNvPr id="19" name="Picture 18">
              <a:extLst>
                <a:ext uri="{FF2B5EF4-FFF2-40B4-BE49-F238E27FC236}">
                  <a16:creationId xmlns:a16="http://schemas.microsoft.com/office/drawing/2014/main" id="{CBB2DB30-926D-6640-8DDA-7E1D1EA175DD}"/>
                </a:ext>
              </a:extLst>
            </p:cNvPr>
            <p:cNvPicPr>
              <a:picLocks noChangeAspect="1"/>
            </p:cNvPicPr>
            <p:nvPr/>
          </p:nvPicPr>
          <p:blipFill rotWithShape="1">
            <a:blip r:embed="rId2"/>
            <a:srcRect l="16771" t="35799" r="14524" b="30133"/>
            <a:stretch/>
          </p:blipFill>
          <p:spPr>
            <a:xfrm>
              <a:off x="9724017" y="403002"/>
              <a:ext cx="1326276" cy="333167"/>
            </a:xfrm>
            <a:prstGeom prst="rect">
              <a:avLst/>
            </a:prstGeom>
          </p:spPr>
        </p:pic>
      </p:grpSp>
      <p:sp>
        <p:nvSpPr>
          <p:cNvPr id="20" name="TextBox 19">
            <a:extLst>
              <a:ext uri="{FF2B5EF4-FFF2-40B4-BE49-F238E27FC236}">
                <a16:creationId xmlns:a16="http://schemas.microsoft.com/office/drawing/2014/main" id="{57FE7A36-378F-8B4D-B61F-0836B0E13D96}"/>
              </a:ext>
            </a:extLst>
          </p:cNvPr>
          <p:cNvSpPr txBox="1"/>
          <p:nvPr/>
        </p:nvSpPr>
        <p:spPr>
          <a:xfrm>
            <a:off x="548922" y="477899"/>
            <a:ext cx="8826571" cy="716995"/>
          </a:xfrm>
          <a:prstGeom prst="rect">
            <a:avLst/>
          </a:prstGeom>
          <a:noFill/>
        </p:spPr>
        <p:txBody>
          <a:bodyPr wrap="square" rtlCol="0" anchor="ctr">
            <a:noAutofit/>
          </a:bodyPr>
          <a:lstStyle/>
          <a:p>
            <a:r>
              <a:rPr lang="da-DK" sz="2800" dirty="0">
                <a:latin typeface="TT Hoves Medium" panose="02000503030000020004" pitchFamily="2" charset="77"/>
              </a:rPr>
              <a:t>3. Byggeriets brug af digitale værktøjer under corona-krisen</a:t>
            </a:r>
          </a:p>
        </p:txBody>
      </p:sp>
      <p:sp>
        <p:nvSpPr>
          <p:cNvPr id="23" name="TextBox 22">
            <a:extLst>
              <a:ext uri="{FF2B5EF4-FFF2-40B4-BE49-F238E27FC236}">
                <a16:creationId xmlns:a16="http://schemas.microsoft.com/office/drawing/2014/main" id="{9127E3E2-1C04-C34D-8C64-304DA8C9E0C8}"/>
              </a:ext>
            </a:extLst>
          </p:cNvPr>
          <p:cNvSpPr txBox="1"/>
          <p:nvPr/>
        </p:nvSpPr>
        <p:spPr>
          <a:xfrm>
            <a:off x="7901768" y="6427172"/>
            <a:ext cx="3600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Byggeriets brug af digitale værktøjer under corona-krisen</a:t>
            </a:r>
          </a:p>
        </p:txBody>
      </p:sp>
      <p:sp>
        <p:nvSpPr>
          <p:cNvPr id="24" name="TextBox 23">
            <a:extLst>
              <a:ext uri="{FF2B5EF4-FFF2-40B4-BE49-F238E27FC236}">
                <a16:creationId xmlns:a16="http://schemas.microsoft.com/office/drawing/2014/main" id="{C62294DA-92A3-D145-BB4C-888185FBF429}"/>
              </a:ext>
            </a:extLst>
          </p:cNvPr>
          <p:cNvSpPr txBox="1"/>
          <p:nvPr/>
        </p:nvSpPr>
        <p:spPr>
          <a:xfrm>
            <a:off x="11438704" y="6427172"/>
            <a:ext cx="684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Side 8</a:t>
            </a:r>
          </a:p>
        </p:txBody>
      </p:sp>
      <p:sp>
        <p:nvSpPr>
          <p:cNvPr id="3" name="Rectangle 2">
            <a:extLst>
              <a:ext uri="{FF2B5EF4-FFF2-40B4-BE49-F238E27FC236}">
                <a16:creationId xmlns:a16="http://schemas.microsoft.com/office/drawing/2014/main" id="{0D110DCE-1C32-3444-B7E7-1904C6F87EF4}"/>
              </a:ext>
            </a:extLst>
          </p:cNvPr>
          <p:cNvSpPr/>
          <p:nvPr/>
        </p:nvSpPr>
        <p:spPr>
          <a:xfrm>
            <a:off x="5578997" y="5743151"/>
            <a:ext cx="6344668" cy="464099"/>
          </a:xfrm>
          <a:prstGeom prst="rect">
            <a:avLst/>
          </a:prstGeom>
        </p:spPr>
        <p:txBody>
          <a:bodyPr wrap="square">
            <a:noAutofit/>
          </a:bodyPr>
          <a:lstStyle/>
          <a:p>
            <a:r>
              <a:rPr lang="da-DK" sz="900" dirty="0">
                <a:solidFill>
                  <a:srgbClr val="595959"/>
                </a:solidFill>
                <a:latin typeface="Calibri" panose="020F0502020204030204" pitchFamily="34" charset="0"/>
                <a:cs typeface="Calibri" panose="020F0502020204030204" pitchFamily="34" charset="0"/>
              </a:rPr>
              <a:t>Figuren viser andelen af respondenter, som har svaret “i meget høj grad”, “i høj grad” eller “I nogen grad”. </a:t>
            </a:r>
          </a:p>
          <a:p>
            <a:r>
              <a:rPr lang="da-DK" sz="900" dirty="0">
                <a:solidFill>
                  <a:srgbClr val="595959"/>
                </a:solidFill>
                <a:latin typeface="Calibri" panose="020F0502020204030204" pitchFamily="34" charset="0"/>
                <a:cs typeface="Calibri" panose="020F0502020204030204" pitchFamily="34" charset="0"/>
              </a:rPr>
              <a:t>*Gruppen omfatter entreprenører, håndværksvirksomheder, materialeproducenter og grossistvirksomheder. Gruppen er især domineret af entreprenørvirksomheder. Derfor anvendes betegnelsen ”entreprenører mv.”</a:t>
            </a:r>
          </a:p>
        </p:txBody>
      </p:sp>
      <p:pic>
        <p:nvPicPr>
          <p:cNvPr id="15" name="Picture 14">
            <a:extLst>
              <a:ext uri="{FF2B5EF4-FFF2-40B4-BE49-F238E27FC236}">
                <a16:creationId xmlns:a16="http://schemas.microsoft.com/office/drawing/2014/main" id="{0A71FCEE-DE7C-EF47-BD4B-C13DC475C08A}"/>
              </a:ext>
            </a:extLst>
          </p:cNvPr>
          <p:cNvPicPr>
            <a:picLocks noChangeAspect="1"/>
          </p:cNvPicPr>
          <p:nvPr/>
        </p:nvPicPr>
        <p:blipFill>
          <a:blip r:embed="rId3"/>
          <a:stretch>
            <a:fillRect/>
          </a:stretch>
        </p:blipFill>
        <p:spPr>
          <a:xfrm>
            <a:off x="5382228" y="1630987"/>
            <a:ext cx="6591300" cy="4165600"/>
          </a:xfrm>
          <a:prstGeom prst="rect">
            <a:avLst/>
          </a:prstGeom>
        </p:spPr>
      </p:pic>
    </p:spTree>
    <p:extLst>
      <p:ext uri="{BB962C8B-B14F-4D97-AF65-F5344CB8AC3E}">
        <p14:creationId xmlns:p14="http://schemas.microsoft.com/office/powerpoint/2010/main" val="250558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9A10C-6714-084B-98A9-943FCCA844D6}"/>
              </a:ext>
            </a:extLst>
          </p:cNvPr>
          <p:cNvSpPr txBox="1"/>
          <p:nvPr/>
        </p:nvSpPr>
        <p:spPr>
          <a:xfrm>
            <a:off x="548924" y="1771213"/>
            <a:ext cx="4624960" cy="646331"/>
          </a:xfrm>
          <a:prstGeom prst="rect">
            <a:avLst/>
          </a:prstGeom>
          <a:noFill/>
        </p:spPr>
        <p:txBody>
          <a:bodyPr wrap="square" rtlCol="0">
            <a:spAutoFit/>
          </a:bodyPr>
          <a:lstStyle/>
          <a:p>
            <a:pPr marL="33338"/>
            <a:r>
              <a:rPr lang="da-DK" b="1" dirty="0">
                <a:latin typeface="TT Hoves Medium" panose="02000503030000020004" pitchFamily="2" charset="77"/>
                <a:cs typeface="Verdana" panose="020B0604030504040204" pitchFamily="34" charset="0"/>
              </a:rPr>
              <a:t>Corona-krisen har medvirket til at forøge brugen af branchespecifikke værktøjer.</a:t>
            </a:r>
          </a:p>
        </p:txBody>
      </p:sp>
      <p:sp>
        <p:nvSpPr>
          <p:cNvPr id="5" name="TextBox 4">
            <a:extLst>
              <a:ext uri="{FF2B5EF4-FFF2-40B4-BE49-F238E27FC236}">
                <a16:creationId xmlns:a16="http://schemas.microsoft.com/office/drawing/2014/main" id="{81DB8A21-8CEF-2B43-B5FA-4FA202E639F9}"/>
              </a:ext>
            </a:extLst>
          </p:cNvPr>
          <p:cNvSpPr txBox="1"/>
          <p:nvPr/>
        </p:nvSpPr>
        <p:spPr>
          <a:xfrm>
            <a:off x="548923" y="4146674"/>
            <a:ext cx="4624961" cy="1477328"/>
          </a:xfrm>
          <a:prstGeom prst="rect">
            <a:avLst/>
          </a:prstGeom>
          <a:noFill/>
        </p:spPr>
        <p:txBody>
          <a:bodyPr wrap="square" rtlCol="0">
            <a:spAutoFit/>
          </a:bodyPr>
          <a:lstStyle/>
          <a:p>
            <a:pPr marL="33338"/>
            <a:r>
              <a:rPr lang="da-DK" dirty="0">
                <a:latin typeface="TT Hoves" panose="02000503030000020004" pitchFamily="2" charset="77"/>
                <a:cs typeface="Verdana" panose="020B0604030504040204" pitchFamily="34" charset="0"/>
              </a:rPr>
              <a:t>Knap hver fjerde har forøget brugen af branchespecifikke værktøjer – særligt onlineløsninger og apps (herunder fx </a:t>
            </a:r>
            <a:r>
              <a:rPr lang="da-DK" dirty="0" err="1">
                <a:latin typeface="TT Hoves" panose="02000503030000020004" pitchFamily="2" charset="77"/>
                <a:cs typeface="Verdana" panose="020B0604030504040204" pitchFamily="34" charset="0"/>
              </a:rPr>
              <a:t>Aconex</a:t>
            </a:r>
            <a:r>
              <a:rPr lang="da-DK" dirty="0">
                <a:latin typeface="TT Hoves" panose="02000503030000020004" pitchFamily="2" charset="77"/>
                <a:cs typeface="Verdana" panose="020B0604030504040204" pitchFamily="34" charset="0"/>
              </a:rPr>
              <a:t>, </a:t>
            </a:r>
            <a:r>
              <a:rPr lang="da-DK" dirty="0" err="1">
                <a:latin typeface="TT Hoves" panose="02000503030000020004" pitchFamily="2" charset="77"/>
                <a:cs typeface="Verdana" panose="020B0604030504040204" pitchFamily="34" charset="0"/>
              </a:rPr>
              <a:t>Dalux</a:t>
            </a:r>
            <a:r>
              <a:rPr lang="da-DK" dirty="0">
                <a:latin typeface="TT Hoves" panose="02000503030000020004" pitchFamily="2" charset="77"/>
                <a:cs typeface="Verdana" panose="020B0604030504040204" pitchFamily="34" charset="0"/>
              </a:rPr>
              <a:t> </a:t>
            </a:r>
            <a:r>
              <a:rPr lang="da-DK" dirty="0" err="1">
                <a:latin typeface="TT Hoves" panose="02000503030000020004" pitchFamily="2" charset="77"/>
                <a:cs typeface="Verdana" panose="020B0604030504040204" pitchFamily="34" charset="0"/>
              </a:rPr>
              <a:t>Build</a:t>
            </a:r>
            <a:r>
              <a:rPr lang="da-DK" dirty="0">
                <a:latin typeface="TT Hoves" panose="02000503030000020004" pitchFamily="2" charset="77"/>
                <a:cs typeface="Verdana" panose="020B0604030504040204" pitchFamily="34" charset="0"/>
              </a:rPr>
              <a:t>, </a:t>
            </a:r>
            <a:r>
              <a:rPr lang="da-DK" dirty="0" err="1">
                <a:latin typeface="TT Hoves" panose="02000503030000020004" pitchFamily="2" charset="77"/>
                <a:cs typeface="Verdana" panose="020B0604030504040204" pitchFamily="34" charset="0"/>
              </a:rPr>
              <a:t>iBinder</a:t>
            </a:r>
            <a:r>
              <a:rPr lang="da-DK" dirty="0">
                <a:latin typeface="TT Hoves" panose="02000503030000020004" pitchFamily="2" charset="77"/>
                <a:cs typeface="Verdana" panose="020B0604030504040204" pitchFamily="34" charset="0"/>
              </a:rPr>
              <a:t>, </a:t>
            </a:r>
            <a:r>
              <a:rPr lang="da-DK" dirty="0" err="1">
                <a:latin typeface="TT Hoves" panose="02000503030000020004" pitchFamily="2" charset="77"/>
                <a:cs typeface="Verdana" panose="020B0604030504040204" pitchFamily="34" charset="0"/>
              </a:rPr>
              <a:t>LetsBuild</a:t>
            </a:r>
            <a:r>
              <a:rPr lang="da-DK" dirty="0">
                <a:latin typeface="TT Hoves" panose="02000503030000020004" pitchFamily="2" charset="77"/>
                <a:cs typeface="Verdana" panose="020B0604030504040204" pitchFamily="34" charset="0"/>
              </a:rPr>
              <a:t>, BIM360, Byggeweb, </a:t>
            </a:r>
            <a:r>
              <a:rPr lang="da-DK" dirty="0" err="1">
                <a:latin typeface="TT Hoves" panose="02000503030000020004" pitchFamily="2" charset="77"/>
                <a:cs typeface="Verdana" panose="020B0604030504040204" pitchFamily="34" charset="0"/>
              </a:rPr>
              <a:t>Mazemap</a:t>
            </a:r>
            <a:r>
              <a:rPr lang="da-DK" dirty="0">
                <a:latin typeface="TT Hoves" panose="02000503030000020004" pitchFamily="2" charset="77"/>
                <a:cs typeface="Verdana" panose="020B0604030504040204" pitchFamily="34" charset="0"/>
              </a:rPr>
              <a:t>, </a:t>
            </a:r>
            <a:r>
              <a:rPr lang="da-DK" dirty="0" err="1">
                <a:latin typeface="TT Hoves" panose="02000503030000020004" pitchFamily="2" charset="77"/>
                <a:cs typeface="Verdana" panose="020B0604030504040204" pitchFamily="34" charset="0"/>
              </a:rPr>
              <a:t>Minuba</a:t>
            </a:r>
            <a:r>
              <a:rPr lang="da-DK" dirty="0">
                <a:latin typeface="TT Hoves" panose="02000503030000020004" pitchFamily="2" charset="77"/>
                <a:cs typeface="Verdana" panose="020B0604030504040204" pitchFamily="34" charset="0"/>
              </a:rPr>
              <a:t> mv.)</a:t>
            </a:r>
          </a:p>
        </p:txBody>
      </p:sp>
      <p:sp>
        <p:nvSpPr>
          <p:cNvPr id="8" name="TextBox 7">
            <a:extLst>
              <a:ext uri="{FF2B5EF4-FFF2-40B4-BE49-F238E27FC236}">
                <a16:creationId xmlns:a16="http://schemas.microsoft.com/office/drawing/2014/main" id="{AA8F7807-61D3-9C4B-BF0F-198F6803B832}"/>
              </a:ext>
            </a:extLst>
          </p:cNvPr>
          <p:cNvSpPr txBox="1"/>
          <p:nvPr/>
        </p:nvSpPr>
        <p:spPr>
          <a:xfrm>
            <a:off x="548923" y="2958943"/>
            <a:ext cx="4624961" cy="923330"/>
          </a:xfrm>
          <a:prstGeom prst="rect">
            <a:avLst/>
          </a:prstGeom>
          <a:noFill/>
        </p:spPr>
        <p:txBody>
          <a:bodyPr wrap="square" rtlCol="0">
            <a:spAutoFit/>
          </a:bodyPr>
          <a:lstStyle/>
          <a:p>
            <a:pPr marL="33338"/>
            <a:r>
              <a:rPr lang="da-DK" sz="5400" dirty="0">
                <a:latin typeface="TT Hoves Medium" panose="02000503030000020004" pitchFamily="2" charset="77"/>
                <a:cs typeface="Verdana" panose="020B0604030504040204" pitchFamily="34" charset="0"/>
              </a:rPr>
              <a:t>1 ud af 4</a:t>
            </a:r>
          </a:p>
        </p:txBody>
      </p:sp>
      <p:grpSp>
        <p:nvGrpSpPr>
          <p:cNvPr id="17" name="Group 16">
            <a:extLst>
              <a:ext uri="{FF2B5EF4-FFF2-40B4-BE49-F238E27FC236}">
                <a16:creationId xmlns:a16="http://schemas.microsoft.com/office/drawing/2014/main" id="{046C258F-E2EA-FE48-B944-A473B15FDFCA}"/>
              </a:ext>
            </a:extLst>
          </p:cNvPr>
          <p:cNvGrpSpPr/>
          <p:nvPr/>
        </p:nvGrpSpPr>
        <p:grpSpPr>
          <a:xfrm>
            <a:off x="10350586" y="477900"/>
            <a:ext cx="1852047" cy="716995"/>
            <a:chOff x="9477214" y="209227"/>
            <a:chExt cx="1852047" cy="716995"/>
          </a:xfrm>
        </p:grpSpPr>
        <p:sp>
          <p:nvSpPr>
            <p:cNvPr id="18" name="Rektangel 6">
              <a:extLst>
                <a:ext uri="{FF2B5EF4-FFF2-40B4-BE49-F238E27FC236}">
                  <a16:creationId xmlns:a16="http://schemas.microsoft.com/office/drawing/2014/main" id="{A2C8C287-2DCD-1744-BE21-694AB8A2BF04}"/>
                </a:ext>
              </a:extLst>
            </p:cNvPr>
            <p:cNvSpPr/>
            <p:nvPr/>
          </p:nvSpPr>
          <p:spPr>
            <a:xfrm>
              <a:off x="9477214" y="209227"/>
              <a:ext cx="1852047" cy="716995"/>
            </a:xfrm>
            <a:prstGeom prst="rect">
              <a:avLst/>
            </a:prstGeom>
            <a:solidFill>
              <a:srgbClr val="4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13" dirty="0"/>
            </a:p>
          </p:txBody>
        </p:sp>
        <p:pic>
          <p:nvPicPr>
            <p:cNvPr id="19" name="Picture 18">
              <a:extLst>
                <a:ext uri="{FF2B5EF4-FFF2-40B4-BE49-F238E27FC236}">
                  <a16:creationId xmlns:a16="http://schemas.microsoft.com/office/drawing/2014/main" id="{CBB2DB30-926D-6640-8DDA-7E1D1EA175DD}"/>
                </a:ext>
              </a:extLst>
            </p:cNvPr>
            <p:cNvPicPr>
              <a:picLocks noChangeAspect="1"/>
            </p:cNvPicPr>
            <p:nvPr/>
          </p:nvPicPr>
          <p:blipFill rotWithShape="1">
            <a:blip r:embed="rId2"/>
            <a:srcRect l="16771" t="35799" r="14524" b="30133"/>
            <a:stretch/>
          </p:blipFill>
          <p:spPr>
            <a:xfrm>
              <a:off x="9724017" y="403002"/>
              <a:ext cx="1326276" cy="333167"/>
            </a:xfrm>
            <a:prstGeom prst="rect">
              <a:avLst/>
            </a:prstGeom>
          </p:spPr>
        </p:pic>
      </p:grpSp>
      <p:sp>
        <p:nvSpPr>
          <p:cNvPr id="20" name="TextBox 19">
            <a:extLst>
              <a:ext uri="{FF2B5EF4-FFF2-40B4-BE49-F238E27FC236}">
                <a16:creationId xmlns:a16="http://schemas.microsoft.com/office/drawing/2014/main" id="{479F5214-D42F-BF44-B1A7-5C57A4609971}"/>
              </a:ext>
            </a:extLst>
          </p:cNvPr>
          <p:cNvSpPr txBox="1"/>
          <p:nvPr/>
        </p:nvSpPr>
        <p:spPr>
          <a:xfrm>
            <a:off x="548922" y="477899"/>
            <a:ext cx="8826571" cy="716995"/>
          </a:xfrm>
          <a:prstGeom prst="rect">
            <a:avLst/>
          </a:prstGeom>
          <a:noFill/>
        </p:spPr>
        <p:txBody>
          <a:bodyPr wrap="square" rtlCol="0" anchor="ctr">
            <a:noAutofit/>
          </a:bodyPr>
          <a:lstStyle/>
          <a:p>
            <a:r>
              <a:rPr lang="da-DK" sz="2800" dirty="0">
                <a:latin typeface="TT Hoves Medium" panose="02000503030000020004" pitchFamily="2" charset="77"/>
              </a:rPr>
              <a:t>3. Byggeriets brug af digitale værktøjer under corona-krisen</a:t>
            </a:r>
          </a:p>
        </p:txBody>
      </p:sp>
      <p:sp>
        <p:nvSpPr>
          <p:cNvPr id="21" name="TextBox 20">
            <a:extLst>
              <a:ext uri="{FF2B5EF4-FFF2-40B4-BE49-F238E27FC236}">
                <a16:creationId xmlns:a16="http://schemas.microsoft.com/office/drawing/2014/main" id="{2589ADAA-65E8-9041-BD6A-A8DE59CB9058}"/>
              </a:ext>
            </a:extLst>
          </p:cNvPr>
          <p:cNvSpPr txBox="1"/>
          <p:nvPr/>
        </p:nvSpPr>
        <p:spPr>
          <a:xfrm>
            <a:off x="7901768" y="6427172"/>
            <a:ext cx="3600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Byggeriets brug af digitale værktøjer under corona-krisen</a:t>
            </a:r>
          </a:p>
        </p:txBody>
      </p:sp>
      <p:sp>
        <p:nvSpPr>
          <p:cNvPr id="22" name="TextBox 21">
            <a:extLst>
              <a:ext uri="{FF2B5EF4-FFF2-40B4-BE49-F238E27FC236}">
                <a16:creationId xmlns:a16="http://schemas.microsoft.com/office/drawing/2014/main" id="{CBC7FE4A-186B-1A44-80D1-502342DA5AAA}"/>
              </a:ext>
            </a:extLst>
          </p:cNvPr>
          <p:cNvSpPr txBox="1"/>
          <p:nvPr/>
        </p:nvSpPr>
        <p:spPr>
          <a:xfrm>
            <a:off x="11438704" y="6427172"/>
            <a:ext cx="684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Side 9</a:t>
            </a:r>
          </a:p>
        </p:txBody>
      </p:sp>
      <p:pic>
        <p:nvPicPr>
          <p:cNvPr id="13" name="Picture 12">
            <a:extLst>
              <a:ext uri="{FF2B5EF4-FFF2-40B4-BE49-F238E27FC236}">
                <a16:creationId xmlns:a16="http://schemas.microsoft.com/office/drawing/2014/main" id="{C3395405-9D4A-7B43-82CB-E84FC5EDAEA8}"/>
              </a:ext>
            </a:extLst>
          </p:cNvPr>
          <p:cNvPicPr>
            <a:picLocks noChangeAspect="1"/>
          </p:cNvPicPr>
          <p:nvPr/>
        </p:nvPicPr>
        <p:blipFill>
          <a:blip r:embed="rId3"/>
          <a:stretch>
            <a:fillRect/>
          </a:stretch>
        </p:blipFill>
        <p:spPr>
          <a:xfrm>
            <a:off x="5518704" y="1771212"/>
            <a:ext cx="6604000" cy="4203700"/>
          </a:xfrm>
          <a:prstGeom prst="rect">
            <a:avLst/>
          </a:prstGeom>
        </p:spPr>
      </p:pic>
    </p:spTree>
    <p:extLst>
      <p:ext uri="{BB962C8B-B14F-4D97-AF65-F5344CB8AC3E}">
        <p14:creationId xmlns:p14="http://schemas.microsoft.com/office/powerpoint/2010/main" val="247754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9A10C-6714-084B-98A9-943FCCA844D6}"/>
              </a:ext>
            </a:extLst>
          </p:cNvPr>
          <p:cNvSpPr txBox="1"/>
          <p:nvPr/>
        </p:nvSpPr>
        <p:spPr>
          <a:xfrm>
            <a:off x="548924" y="1771213"/>
            <a:ext cx="4624960" cy="923330"/>
          </a:xfrm>
          <a:prstGeom prst="rect">
            <a:avLst/>
          </a:prstGeom>
          <a:noFill/>
        </p:spPr>
        <p:txBody>
          <a:bodyPr wrap="square" rtlCol="0">
            <a:spAutoFit/>
          </a:bodyPr>
          <a:lstStyle/>
          <a:p>
            <a:pPr marL="33338"/>
            <a:r>
              <a:rPr lang="da-DK" b="1" dirty="0">
                <a:latin typeface="TT Hoves Medium" panose="02000503030000020004" pitchFamily="2" charset="77"/>
                <a:cs typeface="Verdana" panose="020B0604030504040204" pitchFamily="34" charset="0"/>
              </a:rPr>
              <a:t>Forøgelsen i brugen af branchespecifikke værktøjer gælder især for bygherrer og rådgivere, men også for entreprenører mv.</a:t>
            </a:r>
          </a:p>
        </p:txBody>
      </p:sp>
      <p:sp>
        <p:nvSpPr>
          <p:cNvPr id="5" name="TextBox 4">
            <a:extLst>
              <a:ext uri="{FF2B5EF4-FFF2-40B4-BE49-F238E27FC236}">
                <a16:creationId xmlns:a16="http://schemas.microsoft.com/office/drawing/2014/main" id="{81DB8A21-8CEF-2B43-B5FA-4FA202E639F9}"/>
              </a:ext>
            </a:extLst>
          </p:cNvPr>
          <p:cNvSpPr txBox="1"/>
          <p:nvPr/>
        </p:nvSpPr>
        <p:spPr>
          <a:xfrm>
            <a:off x="548923" y="4146674"/>
            <a:ext cx="4624961" cy="1754326"/>
          </a:xfrm>
          <a:prstGeom prst="rect">
            <a:avLst/>
          </a:prstGeom>
          <a:noFill/>
        </p:spPr>
        <p:txBody>
          <a:bodyPr wrap="square" rtlCol="0">
            <a:spAutoFit/>
          </a:bodyPr>
          <a:lstStyle/>
          <a:p>
            <a:pPr marL="33338"/>
            <a:r>
              <a:rPr lang="da-DK" dirty="0">
                <a:latin typeface="TT Hoves" panose="02000503030000020004" pitchFamily="2" charset="77"/>
                <a:cs typeface="Verdana" panose="020B0604030504040204" pitchFamily="34" charset="0"/>
              </a:rPr>
              <a:t>Forøgelsen i brugen af branchespecifikke værktøjer gælder især onlineløsninger og apps, men også software installeret på pc/</a:t>
            </a:r>
            <a:r>
              <a:rPr lang="da-DK" dirty="0" err="1">
                <a:latin typeface="TT Hoves" panose="02000503030000020004" pitchFamily="2" charset="77"/>
                <a:cs typeface="Verdana" panose="020B0604030504040204" pitchFamily="34" charset="0"/>
              </a:rPr>
              <a:t>mac</a:t>
            </a:r>
            <a:r>
              <a:rPr lang="da-DK" dirty="0">
                <a:latin typeface="TT Hoves" panose="02000503030000020004" pitchFamily="2" charset="77"/>
                <a:cs typeface="Verdana" panose="020B0604030504040204" pitchFamily="34" charset="0"/>
              </a:rPr>
              <a:t>. Bygherrer, arkitekter og ingeniørvirksomheder har forøget brugen mest, men forøgelsen ses også hos entreprenører mv.</a:t>
            </a:r>
          </a:p>
        </p:txBody>
      </p:sp>
      <p:sp>
        <p:nvSpPr>
          <p:cNvPr id="8" name="TextBox 7">
            <a:extLst>
              <a:ext uri="{FF2B5EF4-FFF2-40B4-BE49-F238E27FC236}">
                <a16:creationId xmlns:a16="http://schemas.microsoft.com/office/drawing/2014/main" id="{AA8F7807-61D3-9C4B-BF0F-198F6803B832}"/>
              </a:ext>
            </a:extLst>
          </p:cNvPr>
          <p:cNvSpPr txBox="1"/>
          <p:nvPr/>
        </p:nvSpPr>
        <p:spPr>
          <a:xfrm>
            <a:off x="548923" y="2958943"/>
            <a:ext cx="4624961" cy="923330"/>
          </a:xfrm>
          <a:prstGeom prst="rect">
            <a:avLst/>
          </a:prstGeom>
          <a:noFill/>
        </p:spPr>
        <p:txBody>
          <a:bodyPr wrap="square" rtlCol="0" anchor="ctr">
            <a:noAutofit/>
          </a:bodyPr>
          <a:lstStyle/>
          <a:p>
            <a:pPr marL="33338"/>
            <a:r>
              <a:rPr lang="da-DK" sz="3200" dirty="0">
                <a:latin typeface="TT Hoves Medium" panose="02000503030000020004" pitchFamily="2" charset="77"/>
                <a:cs typeface="Verdana" panose="020B0604030504040204" pitchFamily="34" charset="0"/>
              </a:rPr>
              <a:t>Både online og installeret</a:t>
            </a:r>
          </a:p>
        </p:txBody>
      </p:sp>
      <p:grpSp>
        <p:nvGrpSpPr>
          <p:cNvPr id="17" name="Group 16">
            <a:extLst>
              <a:ext uri="{FF2B5EF4-FFF2-40B4-BE49-F238E27FC236}">
                <a16:creationId xmlns:a16="http://schemas.microsoft.com/office/drawing/2014/main" id="{046C258F-E2EA-FE48-B944-A473B15FDFCA}"/>
              </a:ext>
            </a:extLst>
          </p:cNvPr>
          <p:cNvGrpSpPr/>
          <p:nvPr/>
        </p:nvGrpSpPr>
        <p:grpSpPr>
          <a:xfrm>
            <a:off x="10350586" y="477900"/>
            <a:ext cx="1852047" cy="716995"/>
            <a:chOff x="9477214" y="209227"/>
            <a:chExt cx="1852047" cy="716995"/>
          </a:xfrm>
        </p:grpSpPr>
        <p:sp>
          <p:nvSpPr>
            <p:cNvPr id="18" name="Rektangel 6">
              <a:extLst>
                <a:ext uri="{FF2B5EF4-FFF2-40B4-BE49-F238E27FC236}">
                  <a16:creationId xmlns:a16="http://schemas.microsoft.com/office/drawing/2014/main" id="{A2C8C287-2DCD-1744-BE21-694AB8A2BF04}"/>
                </a:ext>
              </a:extLst>
            </p:cNvPr>
            <p:cNvSpPr/>
            <p:nvPr/>
          </p:nvSpPr>
          <p:spPr>
            <a:xfrm>
              <a:off x="9477214" y="209227"/>
              <a:ext cx="1852047" cy="716995"/>
            </a:xfrm>
            <a:prstGeom prst="rect">
              <a:avLst/>
            </a:prstGeom>
            <a:solidFill>
              <a:srgbClr val="4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13" dirty="0"/>
            </a:p>
          </p:txBody>
        </p:sp>
        <p:pic>
          <p:nvPicPr>
            <p:cNvPr id="19" name="Picture 18">
              <a:extLst>
                <a:ext uri="{FF2B5EF4-FFF2-40B4-BE49-F238E27FC236}">
                  <a16:creationId xmlns:a16="http://schemas.microsoft.com/office/drawing/2014/main" id="{CBB2DB30-926D-6640-8DDA-7E1D1EA175DD}"/>
                </a:ext>
              </a:extLst>
            </p:cNvPr>
            <p:cNvPicPr>
              <a:picLocks noChangeAspect="1"/>
            </p:cNvPicPr>
            <p:nvPr/>
          </p:nvPicPr>
          <p:blipFill rotWithShape="1">
            <a:blip r:embed="rId2"/>
            <a:srcRect l="16771" t="35799" r="14524" b="30133"/>
            <a:stretch/>
          </p:blipFill>
          <p:spPr>
            <a:xfrm>
              <a:off x="9724017" y="403002"/>
              <a:ext cx="1326276" cy="333167"/>
            </a:xfrm>
            <a:prstGeom prst="rect">
              <a:avLst/>
            </a:prstGeom>
          </p:spPr>
        </p:pic>
      </p:grpSp>
      <p:sp>
        <p:nvSpPr>
          <p:cNvPr id="20" name="TextBox 19">
            <a:extLst>
              <a:ext uri="{FF2B5EF4-FFF2-40B4-BE49-F238E27FC236}">
                <a16:creationId xmlns:a16="http://schemas.microsoft.com/office/drawing/2014/main" id="{479F5214-D42F-BF44-B1A7-5C57A4609971}"/>
              </a:ext>
            </a:extLst>
          </p:cNvPr>
          <p:cNvSpPr txBox="1"/>
          <p:nvPr/>
        </p:nvSpPr>
        <p:spPr>
          <a:xfrm>
            <a:off x="548922" y="477899"/>
            <a:ext cx="8826571" cy="716995"/>
          </a:xfrm>
          <a:prstGeom prst="rect">
            <a:avLst/>
          </a:prstGeom>
          <a:noFill/>
        </p:spPr>
        <p:txBody>
          <a:bodyPr wrap="square" rtlCol="0" anchor="ctr">
            <a:noAutofit/>
          </a:bodyPr>
          <a:lstStyle/>
          <a:p>
            <a:r>
              <a:rPr lang="da-DK" sz="2800" dirty="0">
                <a:latin typeface="TT Hoves Medium" panose="02000503030000020004" pitchFamily="2" charset="77"/>
              </a:rPr>
              <a:t>3. Byggeriets brug af digitale værktøjer under corona-krisen</a:t>
            </a:r>
          </a:p>
        </p:txBody>
      </p:sp>
      <p:sp>
        <p:nvSpPr>
          <p:cNvPr id="21" name="TextBox 20">
            <a:extLst>
              <a:ext uri="{FF2B5EF4-FFF2-40B4-BE49-F238E27FC236}">
                <a16:creationId xmlns:a16="http://schemas.microsoft.com/office/drawing/2014/main" id="{2589ADAA-65E8-9041-BD6A-A8DE59CB9058}"/>
              </a:ext>
            </a:extLst>
          </p:cNvPr>
          <p:cNvSpPr txBox="1"/>
          <p:nvPr/>
        </p:nvSpPr>
        <p:spPr>
          <a:xfrm>
            <a:off x="7901768" y="6427172"/>
            <a:ext cx="3600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Byggeriets brug af digitale værktøjer under corona-krisen</a:t>
            </a:r>
          </a:p>
        </p:txBody>
      </p:sp>
      <p:sp>
        <p:nvSpPr>
          <p:cNvPr id="22" name="TextBox 21">
            <a:extLst>
              <a:ext uri="{FF2B5EF4-FFF2-40B4-BE49-F238E27FC236}">
                <a16:creationId xmlns:a16="http://schemas.microsoft.com/office/drawing/2014/main" id="{CBC7FE4A-186B-1A44-80D1-502342DA5AAA}"/>
              </a:ext>
            </a:extLst>
          </p:cNvPr>
          <p:cNvSpPr txBox="1"/>
          <p:nvPr/>
        </p:nvSpPr>
        <p:spPr>
          <a:xfrm>
            <a:off x="11438704" y="6427172"/>
            <a:ext cx="684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Side 10</a:t>
            </a:r>
          </a:p>
        </p:txBody>
      </p:sp>
      <p:sp>
        <p:nvSpPr>
          <p:cNvPr id="14" name="Rectangle 13">
            <a:extLst>
              <a:ext uri="{FF2B5EF4-FFF2-40B4-BE49-F238E27FC236}">
                <a16:creationId xmlns:a16="http://schemas.microsoft.com/office/drawing/2014/main" id="{C0BF9BAE-55A2-2C4D-92E0-7AB3E6D44D05}"/>
              </a:ext>
            </a:extLst>
          </p:cNvPr>
          <p:cNvSpPr/>
          <p:nvPr/>
        </p:nvSpPr>
        <p:spPr>
          <a:xfrm>
            <a:off x="5578997" y="5743151"/>
            <a:ext cx="6344668" cy="464099"/>
          </a:xfrm>
          <a:prstGeom prst="rect">
            <a:avLst/>
          </a:prstGeom>
        </p:spPr>
        <p:txBody>
          <a:bodyPr wrap="square">
            <a:noAutofit/>
          </a:bodyPr>
          <a:lstStyle/>
          <a:p>
            <a:r>
              <a:rPr lang="da-DK" sz="900" dirty="0">
                <a:solidFill>
                  <a:srgbClr val="595959"/>
                </a:solidFill>
                <a:latin typeface="Calibri" panose="020F0502020204030204" pitchFamily="34" charset="0"/>
                <a:cs typeface="Calibri" panose="020F0502020204030204" pitchFamily="34" charset="0"/>
              </a:rPr>
              <a:t>Figuren viser andelen af respondenter, som har svaret “i meget høj grad”, “i høj grad” eller “I nogen grad”. </a:t>
            </a:r>
          </a:p>
          <a:p>
            <a:r>
              <a:rPr lang="da-DK" sz="900" dirty="0">
                <a:solidFill>
                  <a:srgbClr val="595959"/>
                </a:solidFill>
                <a:latin typeface="Calibri" panose="020F0502020204030204" pitchFamily="34" charset="0"/>
                <a:cs typeface="Calibri" panose="020F0502020204030204" pitchFamily="34" charset="0"/>
              </a:rPr>
              <a:t>*Gruppen omfatter entreprenører, håndværksvirksomheder, materialeproducenter og grossistvirksomheder. Gruppen er især domineret af entreprenørvirksomheder. Derfor anvendes betegnelsen ”entreprenører mv.”</a:t>
            </a:r>
          </a:p>
        </p:txBody>
      </p:sp>
      <p:pic>
        <p:nvPicPr>
          <p:cNvPr id="15" name="Picture 14">
            <a:extLst>
              <a:ext uri="{FF2B5EF4-FFF2-40B4-BE49-F238E27FC236}">
                <a16:creationId xmlns:a16="http://schemas.microsoft.com/office/drawing/2014/main" id="{4C22F17B-AEF0-224B-82B7-894DFFA164F3}"/>
              </a:ext>
            </a:extLst>
          </p:cNvPr>
          <p:cNvPicPr>
            <a:picLocks noChangeAspect="1"/>
          </p:cNvPicPr>
          <p:nvPr/>
        </p:nvPicPr>
        <p:blipFill>
          <a:blip r:embed="rId3"/>
          <a:stretch>
            <a:fillRect/>
          </a:stretch>
        </p:blipFill>
        <p:spPr>
          <a:xfrm>
            <a:off x="5500631" y="1770113"/>
            <a:ext cx="6604000" cy="3860800"/>
          </a:xfrm>
          <a:prstGeom prst="rect">
            <a:avLst/>
          </a:prstGeom>
        </p:spPr>
      </p:pic>
    </p:spTree>
    <p:extLst>
      <p:ext uri="{BB962C8B-B14F-4D97-AF65-F5344CB8AC3E}">
        <p14:creationId xmlns:p14="http://schemas.microsoft.com/office/powerpoint/2010/main" val="305874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2F781-1E1A-E341-9A3A-9CD61257A619}"/>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picture containing snow, toy, man, sitting&#10;&#10;Description automatically generated">
            <a:extLst>
              <a:ext uri="{FF2B5EF4-FFF2-40B4-BE49-F238E27FC236}">
                <a16:creationId xmlns:a16="http://schemas.microsoft.com/office/drawing/2014/main" id="{3C205148-4F64-D547-A68F-35F7E42DB2C7}"/>
              </a:ext>
            </a:extLst>
          </p:cNvPr>
          <p:cNvPicPr>
            <a:picLocks noChangeAspect="1"/>
          </p:cNvPicPr>
          <p:nvPr/>
        </p:nvPicPr>
        <p:blipFill rotWithShape="1">
          <a:blip r:embed="rId3"/>
          <a:srcRect l="26507" t="1166" r="583" b="25924"/>
          <a:stretch/>
        </p:blipFill>
        <p:spPr>
          <a:xfrm flipH="1">
            <a:off x="-3" y="0"/>
            <a:ext cx="12191999" cy="6858000"/>
          </a:xfrm>
          <a:prstGeom prst="rect">
            <a:avLst/>
          </a:prstGeom>
        </p:spPr>
      </p:pic>
      <p:sp>
        <p:nvSpPr>
          <p:cNvPr id="6" name="Pladsholder til indhold 2">
            <a:extLst>
              <a:ext uri="{FF2B5EF4-FFF2-40B4-BE49-F238E27FC236}">
                <a16:creationId xmlns:a16="http://schemas.microsoft.com/office/drawing/2014/main" id="{B830C229-0262-4FB4-B978-B29AF1BA8D60}"/>
              </a:ext>
            </a:extLst>
          </p:cNvPr>
          <p:cNvSpPr txBox="1">
            <a:spLocks/>
          </p:cNvSpPr>
          <p:nvPr/>
        </p:nvSpPr>
        <p:spPr>
          <a:xfrm>
            <a:off x="604432" y="2110696"/>
            <a:ext cx="5761644" cy="421695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da-DK" sz="4800" dirty="0">
                <a:latin typeface="TT Hoves Medium" panose="02000503030000020004" pitchFamily="2" charset="77"/>
              </a:rPr>
              <a:t>4. </a:t>
            </a:r>
          </a:p>
          <a:p>
            <a:pPr algn="l">
              <a:lnSpc>
                <a:spcPct val="100000"/>
              </a:lnSpc>
            </a:pPr>
            <a:r>
              <a:rPr lang="da-DK" sz="4800" dirty="0">
                <a:latin typeface="TT Hoves Medium" panose="02000503030000020004" pitchFamily="2" charset="77"/>
              </a:rPr>
              <a:t>Betydning af øget brug af digitale værktøjer under krisen</a:t>
            </a:r>
          </a:p>
        </p:txBody>
      </p:sp>
      <p:pic>
        <p:nvPicPr>
          <p:cNvPr id="11" name="Picture 10">
            <a:extLst>
              <a:ext uri="{FF2B5EF4-FFF2-40B4-BE49-F238E27FC236}">
                <a16:creationId xmlns:a16="http://schemas.microsoft.com/office/drawing/2014/main" id="{B1D0201E-17B0-9043-BF6B-C1FB8F7035C0}"/>
              </a:ext>
            </a:extLst>
          </p:cNvPr>
          <p:cNvPicPr>
            <a:picLocks noChangeAspect="1"/>
          </p:cNvPicPr>
          <p:nvPr/>
        </p:nvPicPr>
        <p:blipFill rotWithShape="1">
          <a:blip r:embed="rId4"/>
          <a:srcRect l="14928" t="7408" r="10619" b="12221"/>
          <a:stretch/>
        </p:blipFill>
        <p:spPr>
          <a:xfrm>
            <a:off x="0" y="-919224"/>
            <a:ext cx="5540644" cy="3029919"/>
          </a:xfrm>
          <a:prstGeom prst="rect">
            <a:avLst/>
          </a:prstGeom>
        </p:spPr>
      </p:pic>
      <p:sp>
        <p:nvSpPr>
          <p:cNvPr id="12" name="TextBox 11">
            <a:extLst>
              <a:ext uri="{FF2B5EF4-FFF2-40B4-BE49-F238E27FC236}">
                <a16:creationId xmlns:a16="http://schemas.microsoft.com/office/drawing/2014/main" id="{A5940F4C-C858-5746-BD09-B79E6AECBB2F}"/>
              </a:ext>
            </a:extLst>
          </p:cNvPr>
          <p:cNvSpPr txBox="1"/>
          <p:nvPr/>
        </p:nvSpPr>
        <p:spPr>
          <a:xfrm>
            <a:off x="604433" y="1238132"/>
            <a:ext cx="4688237" cy="369332"/>
          </a:xfrm>
          <a:prstGeom prst="rect">
            <a:avLst/>
          </a:prstGeom>
          <a:noFill/>
        </p:spPr>
        <p:txBody>
          <a:bodyPr wrap="square" rtlCol="0">
            <a:spAutoFit/>
          </a:bodyPr>
          <a:lstStyle/>
          <a:p>
            <a:pPr marL="33338"/>
            <a:r>
              <a:rPr lang="da-DK" b="1" spc="300" dirty="0">
                <a:solidFill>
                  <a:schemeClr val="bg1"/>
                </a:solidFill>
                <a:latin typeface="TT Hoves DemiBold" panose="02000503030000020004" pitchFamily="2" charset="77"/>
                <a:cs typeface="Verdana" panose="020B0604030504040204" pitchFamily="34" charset="0"/>
              </a:rPr>
              <a:t>BYGGERIETS VIDENSCENTER</a:t>
            </a:r>
          </a:p>
        </p:txBody>
      </p:sp>
    </p:spTree>
    <p:extLst>
      <p:ext uri="{BB962C8B-B14F-4D97-AF65-F5344CB8AC3E}">
        <p14:creationId xmlns:p14="http://schemas.microsoft.com/office/powerpoint/2010/main" val="1500919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9A10C-6714-084B-98A9-943FCCA844D6}"/>
              </a:ext>
            </a:extLst>
          </p:cNvPr>
          <p:cNvSpPr txBox="1"/>
          <p:nvPr/>
        </p:nvSpPr>
        <p:spPr>
          <a:xfrm>
            <a:off x="548924" y="1771213"/>
            <a:ext cx="4624960" cy="923330"/>
          </a:xfrm>
          <a:prstGeom prst="rect">
            <a:avLst/>
          </a:prstGeom>
          <a:noFill/>
        </p:spPr>
        <p:txBody>
          <a:bodyPr wrap="square" rtlCol="0">
            <a:spAutoFit/>
          </a:bodyPr>
          <a:lstStyle/>
          <a:p>
            <a:pPr marL="33338"/>
            <a:r>
              <a:rPr lang="da-DK" b="1" dirty="0">
                <a:latin typeface="TT Hoves Medium" panose="02000503030000020004" pitchFamily="2" charset="77"/>
                <a:cs typeface="Verdana" panose="020B0604030504040204" pitchFamily="34" charset="0"/>
              </a:rPr>
              <a:t>Brugen af digitale værktøjer under Corona-krisen har medvirket til at virksomhederne har kunne fastholde aktivitetsniveauet.</a:t>
            </a:r>
          </a:p>
        </p:txBody>
      </p:sp>
      <p:sp>
        <p:nvSpPr>
          <p:cNvPr id="5" name="TextBox 4">
            <a:extLst>
              <a:ext uri="{FF2B5EF4-FFF2-40B4-BE49-F238E27FC236}">
                <a16:creationId xmlns:a16="http://schemas.microsoft.com/office/drawing/2014/main" id="{81DB8A21-8CEF-2B43-B5FA-4FA202E639F9}"/>
              </a:ext>
            </a:extLst>
          </p:cNvPr>
          <p:cNvSpPr txBox="1"/>
          <p:nvPr/>
        </p:nvSpPr>
        <p:spPr>
          <a:xfrm>
            <a:off x="548923" y="4146674"/>
            <a:ext cx="4624961" cy="2031325"/>
          </a:xfrm>
          <a:prstGeom prst="rect">
            <a:avLst/>
          </a:prstGeom>
          <a:noFill/>
        </p:spPr>
        <p:txBody>
          <a:bodyPr wrap="square" rtlCol="0">
            <a:spAutoFit/>
          </a:bodyPr>
          <a:lstStyle/>
          <a:p>
            <a:pPr marL="33338"/>
            <a:r>
              <a:rPr lang="da-DK" dirty="0">
                <a:latin typeface="TT Hoves" panose="02000503030000020004" pitchFamily="2" charset="77"/>
                <a:cs typeface="Verdana" panose="020B0604030504040204" pitchFamily="34" charset="0"/>
              </a:rPr>
              <a:t>8 ud af 10 virksomheder vurderer, at brugen af de digitale værktøjer har været medvirkende til, at de har kunne fastholde samme aktivitetsniveau som før krisen. Samme andel vurderer, at brugen af værktøjerne har medvirket til at medarbejdere hurtigere og mere velvilligt tager teknologi til sig.</a:t>
            </a:r>
          </a:p>
        </p:txBody>
      </p:sp>
      <p:sp>
        <p:nvSpPr>
          <p:cNvPr id="8" name="TextBox 7">
            <a:extLst>
              <a:ext uri="{FF2B5EF4-FFF2-40B4-BE49-F238E27FC236}">
                <a16:creationId xmlns:a16="http://schemas.microsoft.com/office/drawing/2014/main" id="{AA8F7807-61D3-9C4B-BF0F-198F6803B832}"/>
              </a:ext>
            </a:extLst>
          </p:cNvPr>
          <p:cNvSpPr txBox="1"/>
          <p:nvPr/>
        </p:nvSpPr>
        <p:spPr>
          <a:xfrm>
            <a:off x="548923" y="2958943"/>
            <a:ext cx="4624961" cy="584775"/>
          </a:xfrm>
          <a:prstGeom prst="rect">
            <a:avLst/>
          </a:prstGeom>
          <a:noFill/>
        </p:spPr>
        <p:txBody>
          <a:bodyPr wrap="square" rtlCol="0">
            <a:spAutoFit/>
          </a:bodyPr>
          <a:lstStyle/>
          <a:p>
            <a:pPr marL="33338"/>
            <a:r>
              <a:rPr lang="da-DK" sz="3200" dirty="0">
                <a:latin typeface="TT Hoves Medium" panose="02000503030000020004" pitchFamily="2" charset="77"/>
                <a:cs typeface="Verdana" panose="020B0604030504040204" pitchFamily="34" charset="0"/>
              </a:rPr>
              <a:t>Fastholdt aktivitetsniveau</a:t>
            </a:r>
          </a:p>
        </p:txBody>
      </p:sp>
      <p:grpSp>
        <p:nvGrpSpPr>
          <p:cNvPr id="17" name="Group 16">
            <a:extLst>
              <a:ext uri="{FF2B5EF4-FFF2-40B4-BE49-F238E27FC236}">
                <a16:creationId xmlns:a16="http://schemas.microsoft.com/office/drawing/2014/main" id="{046C258F-E2EA-FE48-B944-A473B15FDFCA}"/>
              </a:ext>
            </a:extLst>
          </p:cNvPr>
          <p:cNvGrpSpPr/>
          <p:nvPr/>
        </p:nvGrpSpPr>
        <p:grpSpPr>
          <a:xfrm>
            <a:off x="10350586" y="477900"/>
            <a:ext cx="1852047" cy="716995"/>
            <a:chOff x="9477214" y="209227"/>
            <a:chExt cx="1852047" cy="716995"/>
          </a:xfrm>
        </p:grpSpPr>
        <p:sp>
          <p:nvSpPr>
            <p:cNvPr id="18" name="Rektangel 6">
              <a:extLst>
                <a:ext uri="{FF2B5EF4-FFF2-40B4-BE49-F238E27FC236}">
                  <a16:creationId xmlns:a16="http://schemas.microsoft.com/office/drawing/2014/main" id="{A2C8C287-2DCD-1744-BE21-694AB8A2BF04}"/>
                </a:ext>
              </a:extLst>
            </p:cNvPr>
            <p:cNvSpPr/>
            <p:nvPr/>
          </p:nvSpPr>
          <p:spPr>
            <a:xfrm>
              <a:off x="9477214" y="209227"/>
              <a:ext cx="1852047" cy="716995"/>
            </a:xfrm>
            <a:prstGeom prst="rect">
              <a:avLst/>
            </a:prstGeom>
            <a:solidFill>
              <a:srgbClr val="4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13" dirty="0"/>
            </a:p>
          </p:txBody>
        </p:sp>
        <p:pic>
          <p:nvPicPr>
            <p:cNvPr id="19" name="Picture 18">
              <a:extLst>
                <a:ext uri="{FF2B5EF4-FFF2-40B4-BE49-F238E27FC236}">
                  <a16:creationId xmlns:a16="http://schemas.microsoft.com/office/drawing/2014/main" id="{CBB2DB30-926D-6640-8DDA-7E1D1EA175DD}"/>
                </a:ext>
              </a:extLst>
            </p:cNvPr>
            <p:cNvPicPr>
              <a:picLocks noChangeAspect="1"/>
            </p:cNvPicPr>
            <p:nvPr/>
          </p:nvPicPr>
          <p:blipFill rotWithShape="1">
            <a:blip r:embed="rId2"/>
            <a:srcRect l="16771" t="35799" r="14524" b="30133"/>
            <a:stretch/>
          </p:blipFill>
          <p:spPr>
            <a:xfrm>
              <a:off x="9724017" y="403002"/>
              <a:ext cx="1326276" cy="333167"/>
            </a:xfrm>
            <a:prstGeom prst="rect">
              <a:avLst/>
            </a:prstGeom>
          </p:spPr>
        </p:pic>
      </p:grpSp>
      <p:sp>
        <p:nvSpPr>
          <p:cNvPr id="20" name="TextBox 19">
            <a:extLst>
              <a:ext uri="{FF2B5EF4-FFF2-40B4-BE49-F238E27FC236}">
                <a16:creationId xmlns:a16="http://schemas.microsoft.com/office/drawing/2014/main" id="{57FE7A36-378F-8B4D-B61F-0836B0E13D96}"/>
              </a:ext>
            </a:extLst>
          </p:cNvPr>
          <p:cNvSpPr txBox="1"/>
          <p:nvPr/>
        </p:nvSpPr>
        <p:spPr>
          <a:xfrm>
            <a:off x="548922" y="477899"/>
            <a:ext cx="8826571" cy="716995"/>
          </a:xfrm>
          <a:prstGeom prst="rect">
            <a:avLst/>
          </a:prstGeom>
          <a:noFill/>
        </p:spPr>
        <p:txBody>
          <a:bodyPr wrap="square" rtlCol="0" anchor="ctr">
            <a:noAutofit/>
          </a:bodyPr>
          <a:lstStyle/>
          <a:p>
            <a:r>
              <a:rPr lang="da-DK" sz="2800" dirty="0">
                <a:latin typeface="TT Hoves Medium" panose="02000503030000020004" pitchFamily="2" charset="77"/>
              </a:rPr>
              <a:t>4. Betydning af øget brug af digitale værktøjer under krisen</a:t>
            </a:r>
          </a:p>
        </p:txBody>
      </p:sp>
      <p:sp>
        <p:nvSpPr>
          <p:cNvPr id="23" name="TextBox 22">
            <a:extLst>
              <a:ext uri="{FF2B5EF4-FFF2-40B4-BE49-F238E27FC236}">
                <a16:creationId xmlns:a16="http://schemas.microsoft.com/office/drawing/2014/main" id="{9127E3E2-1C04-C34D-8C64-304DA8C9E0C8}"/>
              </a:ext>
            </a:extLst>
          </p:cNvPr>
          <p:cNvSpPr txBox="1"/>
          <p:nvPr/>
        </p:nvSpPr>
        <p:spPr>
          <a:xfrm>
            <a:off x="7901768" y="6427172"/>
            <a:ext cx="3600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Byggeriets brug af digitale værktøjer under corona-krisen</a:t>
            </a:r>
          </a:p>
        </p:txBody>
      </p:sp>
      <p:sp>
        <p:nvSpPr>
          <p:cNvPr id="24" name="TextBox 23">
            <a:extLst>
              <a:ext uri="{FF2B5EF4-FFF2-40B4-BE49-F238E27FC236}">
                <a16:creationId xmlns:a16="http://schemas.microsoft.com/office/drawing/2014/main" id="{C62294DA-92A3-D145-BB4C-888185FBF429}"/>
              </a:ext>
            </a:extLst>
          </p:cNvPr>
          <p:cNvSpPr txBox="1"/>
          <p:nvPr/>
        </p:nvSpPr>
        <p:spPr>
          <a:xfrm>
            <a:off x="11438704" y="6427172"/>
            <a:ext cx="684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Side 12</a:t>
            </a:r>
          </a:p>
        </p:txBody>
      </p:sp>
      <p:pic>
        <p:nvPicPr>
          <p:cNvPr id="13" name="Picture 12">
            <a:extLst>
              <a:ext uri="{FF2B5EF4-FFF2-40B4-BE49-F238E27FC236}">
                <a16:creationId xmlns:a16="http://schemas.microsoft.com/office/drawing/2014/main" id="{5913163B-A837-4644-9F4A-64FBAE78E40F}"/>
              </a:ext>
            </a:extLst>
          </p:cNvPr>
          <p:cNvPicPr>
            <a:picLocks noChangeAspect="1"/>
          </p:cNvPicPr>
          <p:nvPr/>
        </p:nvPicPr>
        <p:blipFill>
          <a:blip r:embed="rId3"/>
          <a:stretch>
            <a:fillRect/>
          </a:stretch>
        </p:blipFill>
        <p:spPr>
          <a:xfrm>
            <a:off x="5440100" y="1749094"/>
            <a:ext cx="6692900" cy="4203700"/>
          </a:xfrm>
          <a:prstGeom prst="rect">
            <a:avLst/>
          </a:prstGeom>
        </p:spPr>
      </p:pic>
    </p:spTree>
    <p:extLst>
      <p:ext uri="{BB962C8B-B14F-4D97-AF65-F5344CB8AC3E}">
        <p14:creationId xmlns:p14="http://schemas.microsoft.com/office/powerpoint/2010/main" val="12771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9A10C-6714-084B-98A9-943FCCA844D6}"/>
              </a:ext>
            </a:extLst>
          </p:cNvPr>
          <p:cNvSpPr txBox="1"/>
          <p:nvPr/>
        </p:nvSpPr>
        <p:spPr>
          <a:xfrm>
            <a:off x="548924" y="1771213"/>
            <a:ext cx="4624960" cy="923330"/>
          </a:xfrm>
          <a:prstGeom prst="rect">
            <a:avLst/>
          </a:prstGeom>
          <a:noFill/>
        </p:spPr>
        <p:txBody>
          <a:bodyPr wrap="square" rtlCol="0">
            <a:spAutoFit/>
          </a:bodyPr>
          <a:lstStyle/>
          <a:p>
            <a:pPr marL="33338"/>
            <a:r>
              <a:rPr lang="da-DK" b="1" dirty="0">
                <a:latin typeface="TT Hoves Medium" panose="02000503030000020004" pitchFamily="2" charset="77"/>
                <a:cs typeface="Verdana" panose="020B0604030504040204" pitchFamily="34" charset="0"/>
              </a:rPr>
              <a:t>Brugen af digitale værktøjer under Corona-krisen har betydning for effektiviteten og samarbejdet i byggeriet.</a:t>
            </a:r>
          </a:p>
        </p:txBody>
      </p:sp>
      <p:sp>
        <p:nvSpPr>
          <p:cNvPr id="5" name="TextBox 4">
            <a:extLst>
              <a:ext uri="{FF2B5EF4-FFF2-40B4-BE49-F238E27FC236}">
                <a16:creationId xmlns:a16="http://schemas.microsoft.com/office/drawing/2014/main" id="{81DB8A21-8CEF-2B43-B5FA-4FA202E639F9}"/>
              </a:ext>
            </a:extLst>
          </p:cNvPr>
          <p:cNvSpPr txBox="1"/>
          <p:nvPr/>
        </p:nvSpPr>
        <p:spPr>
          <a:xfrm>
            <a:off x="548923" y="4146674"/>
            <a:ext cx="4624961" cy="2308324"/>
          </a:xfrm>
          <a:prstGeom prst="rect">
            <a:avLst/>
          </a:prstGeom>
          <a:noFill/>
        </p:spPr>
        <p:txBody>
          <a:bodyPr wrap="square" rtlCol="0">
            <a:spAutoFit/>
          </a:bodyPr>
          <a:lstStyle/>
          <a:p>
            <a:pPr marL="33338"/>
            <a:r>
              <a:rPr lang="da-DK" dirty="0">
                <a:latin typeface="TT Hoves" panose="02000503030000020004" pitchFamily="2" charset="77"/>
                <a:cs typeface="Verdana" panose="020B0604030504040204" pitchFamily="34" charset="0"/>
              </a:rPr>
              <a:t>Knap to tredjedele vurderer, at brugen af de digitale værktøjer, har forøget effektiviteten i arbejdet (fx gennem reduceret transporttid). 6 ud af 10 vurderer, at de digitale værktøjer har forbedret det interne samarbejde i virksomhederne og knap halvdelen vurderer at de digitale værktøjer har forbedret det eksterne samarbejdet med andre faggrupper.</a:t>
            </a:r>
          </a:p>
        </p:txBody>
      </p:sp>
      <p:sp>
        <p:nvSpPr>
          <p:cNvPr id="8" name="TextBox 7">
            <a:extLst>
              <a:ext uri="{FF2B5EF4-FFF2-40B4-BE49-F238E27FC236}">
                <a16:creationId xmlns:a16="http://schemas.microsoft.com/office/drawing/2014/main" id="{AA8F7807-61D3-9C4B-BF0F-198F6803B832}"/>
              </a:ext>
            </a:extLst>
          </p:cNvPr>
          <p:cNvSpPr txBox="1"/>
          <p:nvPr/>
        </p:nvSpPr>
        <p:spPr>
          <a:xfrm>
            <a:off x="548923" y="2958943"/>
            <a:ext cx="4624961" cy="584775"/>
          </a:xfrm>
          <a:prstGeom prst="rect">
            <a:avLst/>
          </a:prstGeom>
          <a:noFill/>
        </p:spPr>
        <p:txBody>
          <a:bodyPr wrap="square" rtlCol="0">
            <a:spAutoFit/>
          </a:bodyPr>
          <a:lstStyle/>
          <a:p>
            <a:pPr marL="33338"/>
            <a:r>
              <a:rPr lang="da-DK" sz="3200" dirty="0">
                <a:latin typeface="TT Hoves Medium" panose="02000503030000020004" pitchFamily="2" charset="77"/>
                <a:cs typeface="Verdana" panose="020B0604030504040204" pitchFamily="34" charset="0"/>
              </a:rPr>
              <a:t>Effektivitet og samarbejde</a:t>
            </a:r>
          </a:p>
        </p:txBody>
      </p:sp>
      <p:grpSp>
        <p:nvGrpSpPr>
          <p:cNvPr id="17" name="Group 16">
            <a:extLst>
              <a:ext uri="{FF2B5EF4-FFF2-40B4-BE49-F238E27FC236}">
                <a16:creationId xmlns:a16="http://schemas.microsoft.com/office/drawing/2014/main" id="{046C258F-E2EA-FE48-B944-A473B15FDFCA}"/>
              </a:ext>
            </a:extLst>
          </p:cNvPr>
          <p:cNvGrpSpPr/>
          <p:nvPr/>
        </p:nvGrpSpPr>
        <p:grpSpPr>
          <a:xfrm>
            <a:off x="10350586" y="477900"/>
            <a:ext cx="1852047" cy="716995"/>
            <a:chOff x="9477214" y="209227"/>
            <a:chExt cx="1852047" cy="716995"/>
          </a:xfrm>
        </p:grpSpPr>
        <p:sp>
          <p:nvSpPr>
            <p:cNvPr id="18" name="Rektangel 6">
              <a:extLst>
                <a:ext uri="{FF2B5EF4-FFF2-40B4-BE49-F238E27FC236}">
                  <a16:creationId xmlns:a16="http://schemas.microsoft.com/office/drawing/2014/main" id="{A2C8C287-2DCD-1744-BE21-694AB8A2BF04}"/>
                </a:ext>
              </a:extLst>
            </p:cNvPr>
            <p:cNvSpPr/>
            <p:nvPr/>
          </p:nvSpPr>
          <p:spPr>
            <a:xfrm>
              <a:off x="9477214" y="209227"/>
              <a:ext cx="1852047" cy="716995"/>
            </a:xfrm>
            <a:prstGeom prst="rect">
              <a:avLst/>
            </a:prstGeom>
            <a:solidFill>
              <a:srgbClr val="4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13" dirty="0"/>
            </a:p>
          </p:txBody>
        </p:sp>
        <p:pic>
          <p:nvPicPr>
            <p:cNvPr id="19" name="Picture 18">
              <a:extLst>
                <a:ext uri="{FF2B5EF4-FFF2-40B4-BE49-F238E27FC236}">
                  <a16:creationId xmlns:a16="http://schemas.microsoft.com/office/drawing/2014/main" id="{CBB2DB30-926D-6640-8DDA-7E1D1EA175DD}"/>
                </a:ext>
              </a:extLst>
            </p:cNvPr>
            <p:cNvPicPr>
              <a:picLocks noChangeAspect="1"/>
            </p:cNvPicPr>
            <p:nvPr/>
          </p:nvPicPr>
          <p:blipFill rotWithShape="1">
            <a:blip r:embed="rId2"/>
            <a:srcRect l="16771" t="35799" r="14524" b="30133"/>
            <a:stretch/>
          </p:blipFill>
          <p:spPr>
            <a:xfrm>
              <a:off x="9724017" y="403002"/>
              <a:ext cx="1326276" cy="333167"/>
            </a:xfrm>
            <a:prstGeom prst="rect">
              <a:avLst/>
            </a:prstGeom>
          </p:spPr>
        </p:pic>
      </p:grpSp>
      <p:sp>
        <p:nvSpPr>
          <p:cNvPr id="20" name="TextBox 19">
            <a:extLst>
              <a:ext uri="{FF2B5EF4-FFF2-40B4-BE49-F238E27FC236}">
                <a16:creationId xmlns:a16="http://schemas.microsoft.com/office/drawing/2014/main" id="{57FE7A36-378F-8B4D-B61F-0836B0E13D96}"/>
              </a:ext>
            </a:extLst>
          </p:cNvPr>
          <p:cNvSpPr txBox="1"/>
          <p:nvPr/>
        </p:nvSpPr>
        <p:spPr>
          <a:xfrm>
            <a:off x="548922" y="477899"/>
            <a:ext cx="8826571" cy="716995"/>
          </a:xfrm>
          <a:prstGeom prst="rect">
            <a:avLst/>
          </a:prstGeom>
          <a:noFill/>
        </p:spPr>
        <p:txBody>
          <a:bodyPr wrap="square" rtlCol="0" anchor="ctr">
            <a:noAutofit/>
          </a:bodyPr>
          <a:lstStyle/>
          <a:p>
            <a:r>
              <a:rPr lang="da-DK" sz="2800" dirty="0">
                <a:latin typeface="TT Hoves Medium" panose="02000503030000020004" pitchFamily="2" charset="77"/>
              </a:rPr>
              <a:t>4. Betydning af øget brug af digitale værktøjer under krisen</a:t>
            </a:r>
          </a:p>
        </p:txBody>
      </p:sp>
      <p:sp>
        <p:nvSpPr>
          <p:cNvPr id="23" name="TextBox 22">
            <a:extLst>
              <a:ext uri="{FF2B5EF4-FFF2-40B4-BE49-F238E27FC236}">
                <a16:creationId xmlns:a16="http://schemas.microsoft.com/office/drawing/2014/main" id="{9127E3E2-1C04-C34D-8C64-304DA8C9E0C8}"/>
              </a:ext>
            </a:extLst>
          </p:cNvPr>
          <p:cNvSpPr txBox="1"/>
          <p:nvPr/>
        </p:nvSpPr>
        <p:spPr>
          <a:xfrm>
            <a:off x="7901768" y="6427172"/>
            <a:ext cx="3600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Byggeriets brug af digitale værktøjer under corona-krisen</a:t>
            </a:r>
          </a:p>
        </p:txBody>
      </p:sp>
      <p:sp>
        <p:nvSpPr>
          <p:cNvPr id="24" name="TextBox 23">
            <a:extLst>
              <a:ext uri="{FF2B5EF4-FFF2-40B4-BE49-F238E27FC236}">
                <a16:creationId xmlns:a16="http://schemas.microsoft.com/office/drawing/2014/main" id="{C62294DA-92A3-D145-BB4C-888185FBF429}"/>
              </a:ext>
            </a:extLst>
          </p:cNvPr>
          <p:cNvSpPr txBox="1"/>
          <p:nvPr/>
        </p:nvSpPr>
        <p:spPr>
          <a:xfrm>
            <a:off x="11438704" y="6427172"/>
            <a:ext cx="684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Side 13</a:t>
            </a:r>
          </a:p>
        </p:txBody>
      </p:sp>
      <p:pic>
        <p:nvPicPr>
          <p:cNvPr id="13" name="Picture 12">
            <a:extLst>
              <a:ext uri="{FF2B5EF4-FFF2-40B4-BE49-F238E27FC236}">
                <a16:creationId xmlns:a16="http://schemas.microsoft.com/office/drawing/2014/main" id="{B7A5AD8B-45A3-A24B-98E0-C2A051F2284F}"/>
              </a:ext>
            </a:extLst>
          </p:cNvPr>
          <p:cNvPicPr>
            <a:picLocks noChangeAspect="1"/>
          </p:cNvPicPr>
          <p:nvPr/>
        </p:nvPicPr>
        <p:blipFill>
          <a:blip r:embed="rId3"/>
          <a:stretch>
            <a:fillRect/>
          </a:stretch>
        </p:blipFill>
        <p:spPr>
          <a:xfrm>
            <a:off x="5440100" y="1749094"/>
            <a:ext cx="6692900" cy="4203700"/>
          </a:xfrm>
          <a:prstGeom prst="rect">
            <a:avLst/>
          </a:prstGeom>
        </p:spPr>
      </p:pic>
    </p:spTree>
    <p:extLst>
      <p:ext uri="{BB962C8B-B14F-4D97-AF65-F5344CB8AC3E}">
        <p14:creationId xmlns:p14="http://schemas.microsoft.com/office/powerpoint/2010/main" val="1088480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9A10C-6714-084B-98A9-943FCCA844D6}"/>
              </a:ext>
            </a:extLst>
          </p:cNvPr>
          <p:cNvSpPr txBox="1"/>
          <p:nvPr/>
        </p:nvSpPr>
        <p:spPr>
          <a:xfrm>
            <a:off x="548924" y="1771213"/>
            <a:ext cx="4624960" cy="923330"/>
          </a:xfrm>
          <a:prstGeom prst="rect">
            <a:avLst/>
          </a:prstGeom>
          <a:noFill/>
        </p:spPr>
        <p:txBody>
          <a:bodyPr wrap="square" rtlCol="0">
            <a:spAutoFit/>
          </a:bodyPr>
          <a:lstStyle/>
          <a:p>
            <a:pPr marL="33338"/>
            <a:r>
              <a:rPr lang="da-DK" b="1" dirty="0">
                <a:latin typeface="TT Hoves Medium" panose="02000503030000020004" pitchFamily="2" charset="77"/>
                <a:cs typeface="Verdana" panose="020B0604030504040204" pitchFamily="34" charset="0"/>
              </a:rPr>
              <a:t>Brugen af digitale værktøjer under Corona-krisen har betydning for effektiviteten og samarbejdet i byggeriet.</a:t>
            </a:r>
          </a:p>
        </p:txBody>
      </p:sp>
      <p:sp>
        <p:nvSpPr>
          <p:cNvPr id="5" name="TextBox 4">
            <a:extLst>
              <a:ext uri="{FF2B5EF4-FFF2-40B4-BE49-F238E27FC236}">
                <a16:creationId xmlns:a16="http://schemas.microsoft.com/office/drawing/2014/main" id="{81DB8A21-8CEF-2B43-B5FA-4FA202E639F9}"/>
              </a:ext>
            </a:extLst>
          </p:cNvPr>
          <p:cNvSpPr txBox="1"/>
          <p:nvPr/>
        </p:nvSpPr>
        <p:spPr>
          <a:xfrm>
            <a:off x="548923" y="4146674"/>
            <a:ext cx="4624961" cy="2031325"/>
          </a:xfrm>
          <a:prstGeom prst="rect">
            <a:avLst/>
          </a:prstGeom>
          <a:noFill/>
        </p:spPr>
        <p:txBody>
          <a:bodyPr wrap="square" rtlCol="0">
            <a:spAutoFit/>
          </a:bodyPr>
          <a:lstStyle/>
          <a:p>
            <a:pPr marL="33338"/>
            <a:r>
              <a:rPr lang="da-DK" dirty="0">
                <a:latin typeface="TT Hoves" panose="02000503030000020004" pitchFamily="2" charset="77"/>
                <a:cs typeface="Verdana" panose="020B0604030504040204" pitchFamily="34" charset="0"/>
              </a:rPr>
              <a:t>Brugen af de digitale værktøjer har betydning for alle faggrupper i byggeriets værdikæde. På flere områder vurderer især bygherrerne, at de digitale værktøjer har betydning. Arkitekter og ingeniørvirksomheder tilskriver dog også brugen af digitale værktøjer under krisen stor betydning.</a:t>
            </a:r>
          </a:p>
        </p:txBody>
      </p:sp>
      <p:sp>
        <p:nvSpPr>
          <p:cNvPr id="8" name="TextBox 7">
            <a:extLst>
              <a:ext uri="{FF2B5EF4-FFF2-40B4-BE49-F238E27FC236}">
                <a16:creationId xmlns:a16="http://schemas.microsoft.com/office/drawing/2014/main" id="{AA8F7807-61D3-9C4B-BF0F-198F6803B832}"/>
              </a:ext>
            </a:extLst>
          </p:cNvPr>
          <p:cNvSpPr txBox="1"/>
          <p:nvPr/>
        </p:nvSpPr>
        <p:spPr>
          <a:xfrm>
            <a:off x="548923" y="2958943"/>
            <a:ext cx="4624961" cy="584775"/>
          </a:xfrm>
          <a:prstGeom prst="rect">
            <a:avLst/>
          </a:prstGeom>
          <a:noFill/>
        </p:spPr>
        <p:txBody>
          <a:bodyPr wrap="square" rtlCol="0">
            <a:spAutoFit/>
          </a:bodyPr>
          <a:lstStyle/>
          <a:p>
            <a:pPr marL="33338"/>
            <a:r>
              <a:rPr lang="da-DK" sz="3200" dirty="0">
                <a:latin typeface="TT Hoves Medium" panose="02000503030000020004" pitchFamily="2" charset="77"/>
                <a:cs typeface="Verdana" panose="020B0604030504040204" pitchFamily="34" charset="0"/>
              </a:rPr>
              <a:t>Betydning for alle led</a:t>
            </a:r>
          </a:p>
        </p:txBody>
      </p:sp>
      <p:grpSp>
        <p:nvGrpSpPr>
          <p:cNvPr id="17" name="Group 16">
            <a:extLst>
              <a:ext uri="{FF2B5EF4-FFF2-40B4-BE49-F238E27FC236}">
                <a16:creationId xmlns:a16="http://schemas.microsoft.com/office/drawing/2014/main" id="{046C258F-E2EA-FE48-B944-A473B15FDFCA}"/>
              </a:ext>
            </a:extLst>
          </p:cNvPr>
          <p:cNvGrpSpPr/>
          <p:nvPr/>
        </p:nvGrpSpPr>
        <p:grpSpPr>
          <a:xfrm>
            <a:off x="10350586" y="477900"/>
            <a:ext cx="1852047" cy="716995"/>
            <a:chOff x="9477214" y="209227"/>
            <a:chExt cx="1852047" cy="716995"/>
          </a:xfrm>
        </p:grpSpPr>
        <p:sp>
          <p:nvSpPr>
            <p:cNvPr id="18" name="Rektangel 6">
              <a:extLst>
                <a:ext uri="{FF2B5EF4-FFF2-40B4-BE49-F238E27FC236}">
                  <a16:creationId xmlns:a16="http://schemas.microsoft.com/office/drawing/2014/main" id="{A2C8C287-2DCD-1744-BE21-694AB8A2BF04}"/>
                </a:ext>
              </a:extLst>
            </p:cNvPr>
            <p:cNvSpPr/>
            <p:nvPr/>
          </p:nvSpPr>
          <p:spPr>
            <a:xfrm>
              <a:off x="9477214" y="209227"/>
              <a:ext cx="1852047" cy="716995"/>
            </a:xfrm>
            <a:prstGeom prst="rect">
              <a:avLst/>
            </a:prstGeom>
            <a:solidFill>
              <a:srgbClr val="4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13" dirty="0"/>
            </a:p>
          </p:txBody>
        </p:sp>
        <p:pic>
          <p:nvPicPr>
            <p:cNvPr id="19" name="Picture 18">
              <a:extLst>
                <a:ext uri="{FF2B5EF4-FFF2-40B4-BE49-F238E27FC236}">
                  <a16:creationId xmlns:a16="http://schemas.microsoft.com/office/drawing/2014/main" id="{CBB2DB30-926D-6640-8DDA-7E1D1EA175DD}"/>
                </a:ext>
              </a:extLst>
            </p:cNvPr>
            <p:cNvPicPr>
              <a:picLocks noChangeAspect="1"/>
            </p:cNvPicPr>
            <p:nvPr/>
          </p:nvPicPr>
          <p:blipFill rotWithShape="1">
            <a:blip r:embed="rId2"/>
            <a:srcRect l="16771" t="35799" r="14524" b="30133"/>
            <a:stretch/>
          </p:blipFill>
          <p:spPr>
            <a:xfrm>
              <a:off x="9724017" y="403002"/>
              <a:ext cx="1326276" cy="333167"/>
            </a:xfrm>
            <a:prstGeom prst="rect">
              <a:avLst/>
            </a:prstGeom>
          </p:spPr>
        </p:pic>
      </p:grpSp>
      <p:sp>
        <p:nvSpPr>
          <p:cNvPr id="20" name="TextBox 19">
            <a:extLst>
              <a:ext uri="{FF2B5EF4-FFF2-40B4-BE49-F238E27FC236}">
                <a16:creationId xmlns:a16="http://schemas.microsoft.com/office/drawing/2014/main" id="{57FE7A36-378F-8B4D-B61F-0836B0E13D96}"/>
              </a:ext>
            </a:extLst>
          </p:cNvPr>
          <p:cNvSpPr txBox="1"/>
          <p:nvPr/>
        </p:nvSpPr>
        <p:spPr>
          <a:xfrm>
            <a:off x="548922" y="477899"/>
            <a:ext cx="8826571" cy="716995"/>
          </a:xfrm>
          <a:prstGeom prst="rect">
            <a:avLst/>
          </a:prstGeom>
          <a:noFill/>
        </p:spPr>
        <p:txBody>
          <a:bodyPr wrap="square" rtlCol="0" anchor="ctr">
            <a:noAutofit/>
          </a:bodyPr>
          <a:lstStyle/>
          <a:p>
            <a:r>
              <a:rPr lang="da-DK" sz="2800" dirty="0">
                <a:latin typeface="TT Hoves Medium" panose="02000503030000020004" pitchFamily="2" charset="77"/>
              </a:rPr>
              <a:t>4. Betydning af øget brug af digitale værktøjer under krisen</a:t>
            </a:r>
          </a:p>
        </p:txBody>
      </p:sp>
      <p:sp>
        <p:nvSpPr>
          <p:cNvPr id="23" name="TextBox 22">
            <a:extLst>
              <a:ext uri="{FF2B5EF4-FFF2-40B4-BE49-F238E27FC236}">
                <a16:creationId xmlns:a16="http://schemas.microsoft.com/office/drawing/2014/main" id="{9127E3E2-1C04-C34D-8C64-304DA8C9E0C8}"/>
              </a:ext>
            </a:extLst>
          </p:cNvPr>
          <p:cNvSpPr txBox="1"/>
          <p:nvPr/>
        </p:nvSpPr>
        <p:spPr>
          <a:xfrm>
            <a:off x="7901768" y="6427172"/>
            <a:ext cx="3600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Byggeriets brug af digitale værktøjer under corona-krisen</a:t>
            </a:r>
          </a:p>
        </p:txBody>
      </p:sp>
      <p:sp>
        <p:nvSpPr>
          <p:cNvPr id="24" name="TextBox 23">
            <a:extLst>
              <a:ext uri="{FF2B5EF4-FFF2-40B4-BE49-F238E27FC236}">
                <a16:creationId xmlns:a16="http://schemas.microsoft.com/office/drawing/2014/main" id="{C62294DA-92A3-D145-BB4C-888185FBF429}"/>
              </a:ext>
            </a:extLst>
          </p:cNvPr>
          <p:cNvSpPr txBox="1"/>
          <p:nvPr/>
        </p:nvSpPr>
        <p:spPr>
          <a:xfrm>
            <a:off x="11438704" y="6427172"/>
            <a:ext cx="684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Side 14</a:t>
            </a:r>
          </a:p>
        </p:txBody>
      </p:sp>
      <p:sp>
        <p:nvSpPr>
          <p:cNvPr id="15" name="Rectangle 14">
            <a:extLst>
              <a:ext uri="{FF2B5EF4-FFF2-40B4-BE49-F238E27FC236}">
                <a16:creationId xmlns:a16="http://schemas.microsoft.com/office/drawing/2014/main" id="{3FCECA90-1067-0649-BCD0-7841CD847212}"/>
              </a:ext>
            </a:extLst>
          </p:cNvPr>
          <p:cNvSpPr/>
          <p:nvPr/>
        </p:nvSpPr>
        <p:spPr>
          <a:xfrm>
            <a:off x="5578997" y="5743151"/>
            <a:ext cx="6344668" cy="464099"/>
          </a:xfrm>
          <a:prstGeom prst="rect">
            <a:avLst/>
          </a:prstGeom>
        </p:spPr>
        <p:txBody>
          <a:bodyPr wrap="square">
            <a:noAutofit/>
          </a:bodyPr>
          <a:lstStyle/>
          <a:p>
            <a:r>
              <a:rPr lang="da-DK" sz="900" dirty="0">
                <a:solidFill>
                  <a:srgbClr val="595959"/>
                </a:solidFill>
                <a:latin typeface="Calibri" panose="020F0502020204030204" pitchFamily="34" charset="0"/>
                <a:cs typeface="Calibri" panose="020F0502020204030204" pitchFamily="34" charset="0"/>
              </a:rPr>
              <a:t>Figuren viser andelen af respondenter, som har svaret “i meget høj grad”, “i høj grad” eller “I nogen grad”. </a:t>
            </a:r>
          </a:p>
          <a:p>
            <a:r>
              <a:rPr lang="da-DK" sz="900" dirty="0">
                <a:solidFill>
                  <a:srgbClr val="595959"/>
                </a:solidFill>
                <a:latin typeface="Calibri" panose="020F0502020204030204" pitchFamily="34" charset="0"/>
                <a:cs typeface="Calibri" panose="020F0502020204030204" pitchFamily="34" charset="0"/>
              </a:rPr>
              <a:t>*Gruppen omfatter entreprenører, håndværksvirksomheder, materialeproducenter og grossistvirksomheder. Gruppen er især domineret af entreprenørvirksomheder. Derfor anvendes betegnelsen ”entreprenører mv.”</a:t>
            </a:r>
          </a:p>
        </p:txBody>
      </p:sp>
      <p:pic>
        <p:nvPicPr>
          <p:cNvPr id="14" name="Picture 13">
            <a:extLst>
              <a:ext uri="{FF2B5EF4-FFF2-40B4-BE49-F238E27FC236}">
                <a16:creationId xmlns:a16="http://schemas.microsoft.com/office/drawing/2014/main" id="{5F6FA38B-809C-FB44-BD44-ADAB9CD71FBF}"/>
              </a:ext>
            </a:extLst>
          </p:cNvPr>
          <p:cNvPicPr>
            <a:picLocks noChangeAspect="1"/>
          </p:cNvPicPr>
          <p:nvPr/>
        </p:nvPicPr>
        <p:blipFill>
          <a:blip r:embed="rId3"/>
          <a:stretch>
            <a:fillRect/>
          </a:stretch>
        </p:blipFill>
        <p:spPr>
          <a:xfrm>
            <a:off x="5598633" y="1628150"/>
            <a:ext cx="6604000" cy="4203700"/>
          </a:xfrm>
          <a:prstGeom prst="rect">
            <a:avLst/>
          </a:prstGeom>
        </p:spPr>
      </p:pic>
    </p:spTree>
    <p:extLst>
      <p:ext uri="{BB962C8B-B14F-4D97-AF65-F5344CB8AC3E}">
        <p14:creationId xmlns:p14="http://schemas.microsoft.com/office/powerpoint/2010/main" val="1418910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9A10C-6714-084B-98A9-943FCCA844D6}"/>
              </a:ext>
            </a:extLst>
          </p:cNvPr>
          <p:cNvSpPr txBox="1"/>
          <p:nvPr/>
        </p:nvSpPr>
        <p:spPr>
          <a:xfrm>
            <a:off x="548924" y="1771213"/>
            <a:ext cx="4624960" cy="923330"/>
          </a:xfrm>
          <a:prstGeom prst="rect">
            <a:avLst/>
          </a:prstGeom>
          <a:noFill/>
        </p:spPr>
        <p:txBody>
          <a:bodyPr wrap="square" rtlCol="0">
            <a:spAutoFit/>
          </a:bodyPr>
          <a:lstStyle/>
          <a:p>
            <a:pPr marL="33338"/>
            <a:r>
              <a:rPr lang="da-DK" b="1" dirty="0">
                <a:latin typeface="TT Hoves Medium" panose="02000503030000020004" pitchFamily="2" charset="77"/>
                <a:cs typeface="Verdana" panose="020B0604030504040204" pitchFamily="34" charset="0"/>
              </a:rPr>
              <a:t>Brugen af digitale værktøjer under Corona-krisen medvirker til at styrke den digitale omstilling i byggeriet.</a:t>
            </a:r>
          </a:p>
        </p:txBody>
      </p:sp>
      <p:sp>
        <p:nvSpPr>
          <p:cNvPr id="5" name="TextBox 4">
            <a:extLst>
              <a:ext uri="{FF2B5EF4-FFF2-40B4-BE49-F238E27FC236}">
                <a16:creationId xmlns:a16="http://schemas.microsoft.com/office/drawing/2014/main" id="{81DB8A21-8CEF-2B43-B5FA-4FA202E639F9}"/>
              </a:ext>
            </a:extLst>
          </p:cNvPr>
          <p:cNvSpPr txBox="1"/>
          <p:nvPr/>
        </p:nvSpPr>
        <p:spPr>
          <a:xfrm>
            <a:off x="548923" y="4146674"/>
            <a:ext cx="4624961" cy="1754326"/>
          </a:xfrm>
          <a:prstGeom prst="rect">
            <a:avLst/>
          </a:prstGeom>
          <a:noFill/>
        </p:spPr>
        <p:txBody>
          <a:bodyPr wrap="square" rtlCol="0">
            <a:spAutoFit/>
          </a:bodyPr>
          <a:lstStyle/>
          <a:p>
            <a:pPr marL="33338"/>
            <a:r>
              <a:rPr lang="da-DK" dirty="0">
                <a:latin typeface="TT Hoves" panose="02000503030000020004" pitchFamily="2" charset="77"/>
                <a:cs typeface="Verdana" panose="020B0604030504040204" pitchFamily="34" charset="0"/>
              </a:rPr>
              <a:t>9 ud af 10 virksomheder i byggeriet forventer, at de vil fortsætte brugen af de digitale værktøjer, når restriktionerne ophører. Dermed kan brugen af digitale værktøjer under krisen medvirke til at styrke den digitale omstilling i byggeriet.</a:t>
            </a:r>
          </a:p>
        </p:txBody>
      </p:sp>
      <p:sp>
        <p:nvSpPr>
          <p:cNvPr id="8" name="TextBox 7">
            <a:extLst>
              <a:ext uri="{FF2B5EF4-FFF2-40B4-BE49-F238E27FC236}">
                <a16:creationId xmlns:a16="http://schemas.microsoft.com/office/drawing/2014/main" id="{AA8F7807-61D3-9C4B-BF0F-198F6803B832}"/>
              </a:ext>
            </a:extLst>
          </p:cNvPr>
          <p:cNvSpPr txBox="1"/>
          <p:nvPr/>
        </p:nvSpPr>
        <p:spPr>
          <a:xfrm>
            <a:off x="548923" y="2958943"/>
            <a:ext cx="4624961" cy="584775"/>
          </a:xfrm>
          <a:prstGeom prst="rect">
            <a:avLst/>
          </a:prstGeom>
          <a:noFill/>
        </p:spPr>
        <p:txBody>
          <a:bodyPr wrap="square" rtlCol="0">
            <a:spAutoFit/>
          </a:bodyPr>
          <a:lstStyle/>
          <a:p>
            <a:pPr marL="33338"/>
            <a:r>
              <a:rPr lang="da-DK" sz="3200" dirty="0">
                <a:latin typeface="TT Hoves Medium" panose="02000503030000020004" pitchFamily="2" charset="77"/>
                <a:cs typeface="Verdana" panose="020B0604030504040204" pitchFamily="34" charset="0"/>
              </a:rPr>
              <a:t>Styrket digital omstilling</a:t>
            </a:r>
          </a:p>
        </p:txBody>
      </p:sp>
      <p:grpSp>
        <p:nvGrpSpPr>
          <p:cNvPr id="17" name="Group 16">
            <a:extLst>
              <a:ext uri="{FF2B5EF4-FFF2-40B4-BE49-F238E27FC236}">
                <a16:creationId xmlns:a16="http://schemas.microsoft.com/office/drawing/2014/main" id="{046C258F-E2EA-FE48-B944-A473B15FDFCA}"/>
              </a:ext>
            </a:extLst>
          </p:cNvPr>
          <p:cNvGrpSpPr/>
          <p:nvPr/>
        </p:nvGrpSpPr>
        <p:grpSpPr>
          <a:xfrm>
            <a:off x="10350586" y="477900"/>
            <a:ext cx="1852047" cy="716995"/>
            <a:chOff x="9477214" y="209227"/>
            <a:chExt cx="1852047" cy="716995"/>
          </a:xfrm>
        </p:grpSpPr>
        <p:sp>
          <p:nvSpPr>
            <p:cNvPr id="18" name="Rektangel 6">
              <a:extLst>
                <a:ext uri="{FF2B5EF4-FFF2-40B4-BE49-F238E27FC236}">
                  <a16:creationId xmlns:a16="http://schemas.microsoft.com/office/drawing/2014/main" id="{A2C8C287-2DCD-1744-BE21-694AB8A2BF04}"/>
                </a:ext>
              </a:extLst>
            </p:cNvPr>
            <p:cNvSpPr/>
            <p:nvPr/>
          </p:nvSpPr>
          <p:spPr>
            <a:xfrm>
              <a:off x="9477214" y="209227"/>
              <a:ext cx="1852047" cy="716995"/>
            </a:xfrm>
            <a:prstGeom prst="rect">
              <a:avLst/>
            </a:prstGeom>
            <a:solidFill>
              <a:srgbClr val="4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13" dirty="0"/>
            </a:p>
          </p:txBody>
        </p:sp>
        <p:pic>
          <p:nvPicPr>
            <p:cNvPr id="19" name="Picture 18">
              <a:extLst>
                <a:ext uri="{FF2B5EF4-FFF2-40B4-BE49-F238E27FC236}">
                  <a16:creationId xmlns:a16="http://schemas.microsoft.com/office/drawing/2014/main" id="{CBB2DB30-926D-6640-8DDA-7E1D1EA175DD}"/>
                </a:ext>
              </a:extLst>
            </p:cNvPr>
            <p:cNvPicPr>
              <a:picLocks noChangeAspect="1"/>
            </p:cNvPicPr>
            <p:nvPr/>
          </p:nvPicPr>
          <p:blipFill rotWithShape="1">
            <a:blip r:embed="rId2"/>
            <a:srcRect l="16771" t="35799" r="14524" b="30133"/>
            <a:stretch/>
          </p:blipFill>
          <p:spPr>
            <a:xfrm>
              <a:off x="9724017" y="403002"/>
              <a:ext cx="1326276" cy="333167"/>
            </a:xfrm>
            <a:prstGeom prst="rect">
              <a:avLst/>
            </a:prstGeom>
          </p:spPr>
        </p:pic>
      </p:grpSp>
      <p:sp>
        <p:nvSpPr>
          <p:cNvPr id="20" name="TextBox 19">
            <a:extLst>
              <a:ext uri="{FF2B5EF4-FFF2-40B4-BE49-F238E27FC236}">
                <a16:creationId xmlns:a16="http://schemas.microsoft.com/office/drawing/2014/main" id="{57FE7A36-378F-8B4D-B61F-0836B0E13D96}"/>
              </a:ext>
            </a:extLst>
          </p:cNvPr>
          <p:cNvSpPr txBox="1"/>
          <p:nvPr/>
        </p:nvSpPr>
        <p:spPr>
          <a:xfrm>
            <a:off x="548922" y="477899"/>
            <a:ext cx="8826571" cy="716995"/>
          </a:xfrm>
          <a:prstGeom prst="rect">
            <a:avLst/>
          </a:prstGeom>
          <a:noFill/>
        </p:spPr>
        <p:txBody>
          <a:bodyPr wrap="square" rtlCol="0" anchor="ctr">
            <a:noAutofit/>
          </a:bodyPr>
          <a:lstStyle/>
          <a:p>
            <a:r>
              <a:rPr lang="da-DK" sz="2800" dirty="0">
                <a:latin typeface="TT Hoves Medium" panose="02000503030000020004" pitchFamily="2" charset="77"/>
              </a:rPr>
              <a:t>4. Betydning af øget brug af digitale værktøjer under krisen</a:t>
            </a:r>
          </a:p>
        </p:txBody>
      </p:sp>
      <p:sp>
        <p:nvSpPr>
          <p:cNvPr id="23" name="TextBox 22">
            <a:extLst>
              <a:ext uri="{FF2B5EF4-FFF2-40B4-BE49-F238E27FC236}">
                <a16:creationId xmlns:a16="http://schemas.microsoft.com/office/drawing/2014/main" id="{9127E3E2-1C04-C34D-8C64-304DA8C9E0C8}"/>
              </a:ext>
            </a:extLst>
          </p:cNvPr>
          <p:cNvSpPr txBox="1"/>
          <p:nvPr/>
        </p:nvSpPr>
        <p:spPr>
          <a:xfrm>
            <a:off x="7901768" y="6427172"/>
            <a:ext cx="3600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Byggeriets brug af digitale værktøjer under corona-krisen</a:t>
            </a:r>
          </a:p>
        </p:txBody>
      </p:sp>
      <p:sp>
        <p:nvSpPr>
          <p:cNvPr id="24" name="TextBox 23">
            <a:extLst>
              <a:ext uri="{FF2B5EF4-FFF2-40B4-BE49-F238E27FC236}">
                <a16:creationId xmlns:a16="http://schemas.microsoft.com/office/drawing/2014/main" id="{C62294DA-92A3-D145-BB4C-888185FBF429}"/>
              </a:ext>
            </a:extLst>
          </p:cNvPr>
          <p:cNvSpPr txBox="1"/>
          <p:nvPr/>
        </p:nvSpPr>
        <p:spPr>
          <a:xfrm>
            <a:off x="11438704" y="6427172"/>
            <a:ext cx="684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Side 15</a:t>
            </a:r>
          </a:p>
        </p:txBody>
      </p:sp>
      <p:pic>
        <p:nvPicPr>
          <p:cNvPr id="14" name="Picture 13">
            <a:extLst>
              <a:ext uri="{FF2B5EF4-FFF2-40B4-BE49-F238E27FC236}">
                <a16:creationId xmlns:a16="http://schemas.microsoft.com/office/drawing/2014/main" id="{92ADC435-6F35-A44A-95D3-68B8ABFFDA22}"/>
              </a:ext>
            </a:extLst>
          </p:cNvPr>
          <p:cNvPicPr>
            <a:picLocks noChangeAspect="1"/>
          </p:cNvPicPr>
          <p:nvPr/>
        </p:nvPicPr>
        <p:blipFill>
          <a:blip r:embed="rId3"/>
          <a:stretch>
            <a:fillRect/>
          </a:stretch>
        </p:blipFill>
        <p:spPr>
          <a:xfrm>
            <a:off x="5600233" y="1771213"/>
            <a:ext cx="6604000" cy="4203700"/>
          </a:xfrm>
          <a:prstGeom prst="rect">
            <a:avLst/>
          </a:prstGeom>
        </p:spPr>
      </p:pic>
    </p:spTree>
    <p:extLst>
      <p:ext uri="{BB962C8B-B14F-4D97-AF65-F5344CB8AC3E}">
        <p14:creationId xmlns:p14="http://schemas.microsoft.com/office/powerpoint/2010/main" val="413992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D9D188-9D16-BE4E-A1E8-87ACD1DAB23C}"/>
              </a:ext>
            </a:extLst>
          </p:cNvPr>
          <p:cNvSpPr txBox="1"/>
          <p:nvPr/>
        </p:nvSpPr>
        <p:spPr>
          <a:xfrm>
            <a:off x="548923" y="477899"/>
            <a:ext cx="5458472" cy="716995"/>
          </a:xfrm>
          <a:prstGeom prst="rect">
            <a:avLst/>
          </a:prstGeom>
          <a:noFill/>
        </p:spPr>
        <p:txBody>
          <a:bodyPr wrap="square" rtlCol="0" anchor="ctr">
            <a:noAutofit/>
          </a:bodyPr>
          <a:lstStyle/>
          <a:p>
            <a:r>
              <a:rPr lang="da-DK" sz="2800" dirty="0">
                <a:latin typeface="TT Hoves Medium" panose="02000503030000020004" pitchFamily="2" charset="77"/>
              </a:rPr>
              <a:t>Indhold</a:t>
            </a:r>
          </a:p>
        </p:txBody>
      </p:sp>
      <p:grpSp>
        <p:nvGrpSpPr>
          <p:cNvPr id="20" name="Group 19">
            <a:extLst>
              <a:ext uri="{FF2B5EF4-FFF2-40B4-BE49-F238E27FC236}">
                <a16:creationId xmlns:a16="http://schemas.microsoft.com/office/drawing/2014/main" id="{96677CFC-5014-EA43-88EC-0A25CFF063A8}"/>
              </a:ext>
            </a:extLst>
          </p:cNvPr>
          <p:cNvGrpSpPr/>
          <p:nvPr/>
        </p:nvGrpSpPr>
        <p:grpSpPr>
          <a:xfrm>
            <a:off x="10350586" y="477900"/>
            <a:ext cx="1852047" cy="716995"/>
            <a:chOff x="9477214" y="209227"/>
            <a:chExt cx="1852047" cy="716995"/>
          </a:xfrm>
        </p:grpSpPr>
        <p:sp>
          <p:nvSpPr>
            <p:cNvPr id="21" name="Rektangel 6">
              <a:extLst>
                <a:ext uri="{FF2B5EF4-FFF2-40B4-BE49-F238E27FC236}">
                  <a16:creationId xmlns:a16="http://schemas.microsoft.com/office/drawing/2014/main" id="{978022FD-C081-3649-8826-3427C7BD99D3}"/>
                </a:ext>
              </a:extLst>
            </p:cNvPr>
            <p:cNvSpPr/>
            <p:nvPr/>
          </p:nvSpPr>
          <p:spPr>
            <a:xfrm>
              <a:off x="9477214" y="209227"/>
              <a:ext cx="1852047" cy="716995"/>
            </a:xfrm>
            <a:prstGeom prst="rect">
              <a:avLst/>
            </a:prstGeom>
            <a:solidFill>
              <a:srgbClr val="4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13" dirty="0"/>
            </a:p>
          </p:txBody>
        </p:sp>
        <p:pic>
          <p:nvPicPr>
            <p:cNvPr id="22" name="Picture 21">
              <a:extLst>
                <a:ext uri="{FF2B5EF4-FFF2-40B4-BE49-F238E27FC236}">
                  <a16:creationId xmlns:a16="http://schemas.microsoft.com/office/drawing/2014/main" id="{E310E3A4-AB4F-AE43-B7D5-2EE1977529AB}"/>
                </a:ext>
              </a:extLst>
            </p:cNvPr>
            <p:cNvPicPr>
              <a:picLocks noChangeAspect="1"/>
            </p:cNvPicPr>
            <p:nvPr/>
          </p:nvPicPr>
          <p:blipFill rotWithShape="1">
            <a:blip r:embed="rId2"/>
            <a:srcRect l="16771" t="35799" r="14524" b="30133"/>
            <a:stretch/>
          </p:blipFill>
          <p:spPr>
            <a:xfrm>
              <a:off x="9724017" y="403002"/>
              <a:ext cx="1326276" cy="333167"/>
            </a:xfrm>
            <a:prstGeom prst="rect">
              <a:avLst/>
            </a:prstGeom>
          </p:spPr>
        </p:pic>
      </p:grpSp>
      <p:sp>
        <p:nvSpPr>
          <p:cNvPr id="10" name="TextBox 9">
            <a:extLst>
              <a:ext uri="{FF2B5EF4-FFF2-40B4-BE49-F238E27FC236}">
                <a16:creationId xmlns:a16="http://schemas.microsoft.com/office/drawing/2014/main" id="{7E18E305-9C97-E741-B94B-1A96037EA018}"/>
              </a:ext>
            </a:extLst>
          </p:cNvPr>
          <p:cNvSpPr txBox="1"/>
          <p:nvPr/>
        </p:nvSpPr>
        <p:spPr>
          <a:xfrm>
            <a:off x="6941067" y="6379488"/>
            <a:ext cx="4497638"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Byggeriets brug af digitale værktøjer under corona-krisen</a:t>
            </a:r>
          </a:p>
        </p:txBody>
      </p:sp>
      <p:grpSp>
        <p:nvGrpSpPr>
          <p:cNvPr id="8" name="Group 7">
            <a:extLst>
              <a:ext uri="{FF2B5EF4-FFF2-40B4-BE49-F238E27FC236}">
                <a16:creationId xmlns:a16="http://schemas.microsoft.com/office/drawing/2014/main" id="{216A34C6-F49E-674C-969F-622E643FD940}"/>
              </a:ext>
            </a:extLst>
          </p:cNvPr>
          <p:cNvGrpSpPr/>
          <p:nvPr/>
        </p:nvGrpSpPr>
        <p:grpSpPr>
          <a:xfrm>
            <a:off x="548922" y="1790730"/>
            <a:ext cx="8664526" cy="693647"/>
            <a:chOff x="548922" y="1628682"/>
            <a:chExt cx="8027920" cy="693647"/>
          </a:xfrm>
        </p:grpSpPr>
        <p:sp>
          <p:nvSpPr>
            <p:cNvPr id="14" name="TextBox 13">
              <a:extLst>
                <a:ext uri="{FF2B5EF4-FFF2-40B4-BE49-F238E27FC236}">
                  <a16:creationId xmlns:a16="http://schemas.microsoft.com/office/drawing/2014/main" id="{39D15E59-78E7-8742-8663-054FF1A412DB}"/>
                </a:ext>
              </a:extLst>
            </p:cNvPr>
            <p:cNvSpPr txBox="1"/>
            <p:nvPr/>
          </p:nvSpPr>
          <p:spPr>
            <a:xfrm>
              <a:off x="548922" y="1628682"/>
              <a:ext cx="6436800" cy="693647"/>
            </a:xfrm>
            <a:prstGeom prst="rect">
              <a:avLst/>
            </a:prstGeom>
            <a:noFill/>
          </p:spPr>
          <p:txBody>
            <a:bodyPr wrap="square" rtlCol="0" anchor="ctr">
              <a:noAutofit/>
            </a:bodyPr>
            <a:lstStyle/>
            <a:p>
              <a:pPr marL="44450"/>
              <a:r>
                <a:rPr lang="da-DK" sz="2000" dirty="0">
                  <a:latin typeface="TT Hoves" panose="02000503030000020004" pitchFamily="2" charset="77"/>
                  <a:cs typeface="Verdana" panose="020B0604030504040204" pitchFamily="34" charset="0"/>
                </a:rPr>
                <a:t>1. Om undersøgelsen</a:t>
              </a:r>
            </a:p>
          </p:txBody>
        </p:sp>
        <p:sp>
          <p:nvSpPr>
            <p:cNvPr id="12" name="TextBox 11">
              <a:extLst>
                <a:ext uri="{FF2B5EF4-FFF2-40B4-BE49-F238E27FC236}">
                  <a16:creationId xmlns:a16="http://schemas.microsoft.com/office/drawing/2014/main" id="{27460929-1392-DA48-A94C-3305E491F95C}"/>
                </a:ext>
              </a:extLst>
            </p:cNvPr>
            <p:cNvSpPr txBox="1"/>
            <p:nvPr/>
          </p:nvSpPr>
          <p:spPr>
            <a:xfrm>
              <a:off x="7043597" y="1628682"/>
              <a:ext cx="1533245" cy="693647"/>
            </a:xfrm>
            <a:prstGeom prst="rect">
              <a:avLst/>
            </a:prstGeom>
            <a:noFill/>
          </p:spPr>
          <p:txBody>
            <a:bodyPr wrap="square" rtlCol="0" anchor="ctr">
              <a:noAutofit/>
            </a:bodyPr>
            <a:lstStyle/>
            <a:p>
              <a:pPr marL="44450"/>
              <a:r>
                <a:rPr lang="da-DK" sz="2000" dirty="0">
                  <a:latin typeface="TT Hoves" panose="02000503030000020004" pitchFamily="2" charset="77"/>
                  <a:cs typeface="Verdana" panose="020B0604030504040204" pitchFamily="34" charset="0"/>
                </a:rPr>
                <a:t>Side 1</a:t>
              </a:r>
            </a:p>
          </p:txBody>
        </p:sp>
      </p:grpSp>
      <p:grpSp>
        <p:nvGrpSpPr>
          <p:cNvPr id="6" name="Group 5">
            <a:extLst>
              <a:ext uri="{FF2B5EF4-FFF2-40B4-BE49-F238E27FC236}">
                <a16:creationId xmlns:a16="http://schemas.microsoft.com/office/drawing/2014/main" id="{5DF11108-A7E2-DF4F-8CDD-DDC5B7A0B458}"/>
              </a:ext>
            </a:extLst>
          </p:cNvPr>
          <p:cNvGrpSpPr/>
          <p:nvPr/>
        </p:nvGrpSpPr>
        <p:grpSpPr>
          <a:xfrm>
            <a:off x="550849" y="2689357"/>
            <a:ext cx="8664526" cy="693647"/>
            <a:chOff x="550849" y="2209348"/>
            <a:chExt cx="8027920" cy="693647"/>
          </a:xfrm>
        </p:grpSpPr>
        <p:sp>
          <p:nvSpPr>
            <p:cNvPr id="13" name="TextBox 12">
              <a:extLst>
                <a:ext uri="{FF2B5EF4-FFF2-40B4-BE49-F238E27FC236}">
                  <a16:creationId xmlns:a16="http://schemas.microsoft.com/office/drawing/2014/main" id="{52B57E5B-C43A-0249-9C0A-07C6A56ECC6D}"/>
                </a:ext>
              </a:extLst>
            </p:cNvPr>
            <p:cNvSpPr txBox="1"/>
            <p:nvPr/>
          </p:nvSpPr>
          <p:spPr>
            <a:xfrm>
              <a:off x="550849" y="2209348"/>
              <a:ext cx="6436800" cy="693647"/>
            </a:xfrm>
            <a:prstGeom prst="rect">
              <a:avLst/>
            </a:prstGeom>
            <a:noFill/>
          </p:spPr>
          <p:txBody>
            <a:bodyPr wrap="square" rtlCol="0" anchor="ctr">
              <a:noAutofit/>
            </a:bodyPr>
            <a:lstStyle/>
            <a:p>
              <a:pPr marL="44450"/>
              <a:r>
                <a:rPr lang="da-DK" sz="2000" dirty="0">
                  <a:latin typeface="TT Hoves" panose="02000503030000020004" pitchFamily="2" charset="77"/>
                  <a:cs typeface="Verdana" panose="020B0604030504040204" pitchFamily="34" charset="0"/>
                </a:rPr>
                <a:t>2. Resumé</a:t>
              </a:r>
            </a:p>
          </p:txBody>
        </p:sp>
        <p:sp>
          <p:nvSpPr>
            <p:cNvPr id="16" name="TextBox 15">
              <a:extLst>
                <a:ext uri="{FF2B5EF4-FFF2-40B4-BE49-F238E27FC236}">
                  <a16:creationId xmlns:a16="http://schemas.microsoft.com/office/drawing/2014/main" id="{975B6B03-6ACA-8F4A-869C-03B56267818D}"/>
                </a:ext>
              </a:extLst>
            </p:cNvPr>
            <p:cNvSpPr txBox="1"/>
            <p:nvPr/>
          </p:nvSpPr>
          <p:spPr>
            <a:xfrm>
              <a:off x="7045524" y="2209348"/>
              <a:ext cx="1533245" cy="693647"/>
            </a:xfrm>
            <a:prstGeom prst="rect">
              <a:avLst/>
            </a:prstGeom>
            <a:noFill/>
          </p:spPr>
          <p:txBody>
            <a:bodyPr wrap="square" rtlCol="0" anchor="ctr">
              <a:noAutofit/>
            </a:bodyPr>
            <a:lstStyle/>
            <a:p>
              <a:pPr marL="44450"/>
              <a:r>
                <a:rPr lang="da-DK" sz="2000" dirty="0">
                  <a:latin typeface="TT Hoves" panose="02000503030000020004" pitchFamily="2" charset="77"/>
                  <a:cs typeface="Verdana" panose="020B0604030504040204" pitchFamily="34" charset="0"/>
                </a:rPr>
                <a:t>Side 3</a:t>
              </a:r>
            </a:p>
          </p:txBody>
        </p:sp>
      </p:grpSp>
      <p:grpSp>
        <p:nvGrpSpPr>
          <p:cNvPr id="5" name="Group 4">
            <a:extLst>
              <a:ext uri="{FF2B5EF4-FFF2-40B4-BE49-F238E27FC236}">
                <a16:creationId xmlns:a16="http://schemas.microsoft.com/office/drawing/2014/main" id="{7342293D-E1EE-774B-8916-859C7C2C03BF}"/>
              </a:ext>
            </a:extLst>
          </p:cNvPr>
          <p:cNvGrpSpPr/>
          <p:nvPr/>
        </p:nvGrpSpPr>
        <p:grpSpPr>
          <a:xfrm>
            <a:off x="548922" y="3587984"/>
            <a:ext cx="8664526" cy="693647"/>
            <a:chOff x="548922" y="2860513"/>
            <a:chExt cx="8027920" cy="693647"/>
          </a:xfrm>
        </p:grpSpPr>
        <p:sp>
          <p:nvSpPr>
            <p:cNvPr id="17" name="TextBox 16">
              <a:extLst>
                <a:ext uri="{FF2B5EF4-FFF2-40B4-BE49-F238E27FC236}">
                  <a16:creationId xmlns:a16="http://schemas.microsoft.com/office/drawing/2014/main" id="{F02687C7-F78B-0D41-8B18-4B6A6897DB26}"/>
                </a:ext>
              </a:extLst>
            </p:cNvPr>
            <p:cNvSpPr txBox="1"/>
            <p:nvPr/>
          </p:nvSpPr>
          <p:spPr>
            <a:xfrm>
              <a:off x="548922" y="2860513"/>
              <a:ext cx="6436800" cy="693647"/>
            </a:xfrm>
            <a:prstGeom prst="rect">
              <a:avLst/>
            </a:prstGeom>
            <a:noFill/>
          </p:spPr>
          <p:txBody>
            <a:bodyPr wrap="square" rtlCol="0" anchor="ctr">
              <a:noAutofit/>
            </a:bodyPr>
            <a:lstStyle/>
            <a:p>
              <a:pPr marL="44450"/>
              <a:r>
                <a:rPr lang="da-DK" sz="2000" dirty="0">
                  <a:latin typeface="TT Hoves" panose="02000503030000020004" pitchFamily="2" charset="77"/>
                  <a:cs typeface="Verdana" panose="020B0604030504040204" pitchFamily="34" charset="0"/>
                </a:rPr>
                <a:t>3. Byggeriets brug af digitale værktøjer under corona-krisen</a:t>
              </a:r>
            </a:p>
          </p:txBody>
        </p:sp>
        <p:sp>
          <p:nvSpPr>
            <p:cNvPr id="18" name="TextBox 17">
              <a:extLst>
                <a:ext uri="{FF2B5EF4-FFF2-40B4-BE49-F238E27FC236}">
                  <a16:creationId xmlns:a16="http://schemas.microsoft.com/office/drawing/2014/main" id="{E3A93733-3C2D-1243-9E6C-13B0635C2D55}"/>
                </a:ext>
              </a:extLst>
            </p:cNvPr>
            <p:cNvSpPr txBox="1"/>
            <p:nvPr/>
          </p:nvSpPr>
          <p:spPr>
            <a:xfrm>
              <a:off x="7043597" y="2860513"/>
              <a:ext cx="1533245" cy="693647"/>
            </a:xfrm>
            <a:prstGeom prst="rect">
              <a:avLst/>
            </a:prstGeom>
            <a:noFill/>
          </p:spPr>
          <p:txBody>
            <a:bodyPr wrap="square" rtlCol="0" anchor="ctr">
              <a:noAutofit/>
            </a:bodyPr>
            <a:lstStyle/>
            <a:p>
              <a:pPr marL="44450"/>
              <a:r>
                <a:rPr lang="da-DK" sz="2000" dirty="0">
                  <a:latin typeface="TT Hoves" panose="02000503030000020004" pitchFamily="2" charset="77"/>
                  <a:cs typeface="Verdana" panose="020B0604030504040204" pitchFamily="34" charset="0"/>
                </a:rPr>
                <a:t>Side 6</a:t>
              </a:r>
            </a:p>
          </p:txBody>
        </p:sp>
      </p:grpSp>
      <p:grpSp>
        <p:nvGrpSpPr>
          <p:cNvPr id="3" name="Group 2">
            <a:extLst>
              <a:ext uri="{FF2B5EF4-FFF2-40B4-BE49-F238E27FC236}">
                <a16:creationId xmlns:a16="http://schemas.microsoft.com/office/drawing/2014/main" id="{303C1E94-86D6-254D-AB58-BBEBB008E9D7}"/>
              </a:ext>
            </a:extLst>
          </p:cNvPr>
          <p:cNvGrpSpPr/>
          <p:nvPr/>
        </p:nvGrpSpPr>
        <p:grpSpPr>
          <a:xfrm>
            <a:off x="548922" y="4486611"/>
            <a:ext cx="8664526" cy="693647"/>
            <a:chOff x="548922" y="3608182"/>
            <a:chExt cx="8027920" cy="693647"/>
          </a:xfrm>
        </p:grpSpPr>
        <p:sp>
          <p:nvSpPr>
            <p:cNvPr id="19" name="TextBox 18">
              <a:extLst>
                <a:ext uri="{FF2B5EF4-FFF2-40B4-BE49-F238E27FC236}">
                  <a16:creationId xmlns:a16="http://schemas.microsoft.com/office/drawing/2014/main" id="{D15F0226-038E-A343-B3C6-1B823F7DC54E}"/>
                </a:ext>
              </a:extLst>
            </p:cNvPr>
            <p:cNvSpPr txBox="1"/>
            <p:nvPr/>
          </p:nvSpPr>
          <p:spPr>
            <a:xfrm>
              <a:off x="548922" y="3608182"/>
              <a:ext cx="6436800" cy="693647"/>
            </a:xfrm>
            <a:prstGeom prst="rect">
              <a:avLst/>
            </a:prstGeom>
            <a:noFill/>
          </p:spPr>
          <p:txBody>
            <a:bodyPr wrap="square" rtlCol="0" anchor="ctr">
              <a:noAutofit/>
            </a:bodyPr>
            <a:lstStyle/>
            <a:p>
              <a:pPr marL="44450"/>
              <a:r>
                <a:rPr lang="da-DK" sz="2000" dirty="0">
                  <a:latin typeface="TT Hoves" panose="02000503030000020004" pitchFamily="2" charset="77"/>
                  <a:cs typeface="Verdana" panose="020B0604030504040204" pitchFamily="34" charset="0"/>
                </a:rPr>
                <a:t>4. Betydning af øget brug af digitale værktøjer under krisen</a:t>
              </a:r>
            </a:p>
          </p:txBody>
        </p:sp>
        <p:sp>
          <p:nvSpPr>
            <p:cNvPr id="23" name="TextBox 22">
              <a:extLst>
                <a:ext uri="{FF2B5EF4-FFF2-40B4-BE49-F238E27FC236}">
                  <a16:creationId xmlns:a16="http://schemas.microsoft.com/office/drawing/2014/main" id="{C69872B1-AD95-D547-86AB-2C7BB51D51EF}"/>
                </a:ext>
              </a:extLst>
            </p:cNvPr>
            <p:cNvSpPr txBox="1"/>
            <p:nvPr/>
          </p:nvSpPr>
          <p:spPr>
            <a:xfrm>
              <a:off x="7043597" y="3608182"/>
              <a:ext cx="1533245" cy="693647"/>
            </a:xfrm>
            <a:prstGeom prst="rect">
              <a:avLst/>
            </a:prstGeom>
            <a:noFill/>
          </p:spPr>
          <p:txBody>
            <a:bodyPr wrap="square" rtlCol="0" anchor="ctr">
              <a:noAutofit/>
            </a:bodyPr>
            <a:lstStyle/>
            <a:p>
              <a:pPr marL="44450"/>
              <a:r>
                <a:rPr lang="da-DK" sz="2000" dirty="0">
                  <a:latin typeface="TT Hoves" panose="02000503030000020004" pitchFamily="2" charset="77"/>
                  <a:cs typeface="Verdana" panose="020B0604030504040204" pitchFamily="34" charset="0"/>
                </a:rPr>
                <a:t>Side 11</a:t>
              </a:r>
            </a:p>
          </p:txBody>
        </p:sp>
      </p:grpSp>
    </p:spTree>
    <p:extLst>
      <p:ext uri="{BB962C8B-B14F-4D97-AF65-F5344CB8AC3E}">
        <p14:creationId xmlns:p14="http://schemas.microsoft.com/office/powerpoint/2010/main" val="1125348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2F781-1E1A-E341-9A3A-9CD61257A619}"/>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picture containing snow, toy, man, sitting&#10;&#10;Description automatically generated">
            <a:extLst>
              <a:ext uri="{FF2B5EF4-FFF2-40B4-BE49-F238E27FC236}">
                <a16:creationId xmlns:a16="http://schemas.microsoft.com/office/drawing/2014/main" id="{3C205148-4F64-D547-A68F-35F7E42DB2C7}"/>
              </a:ext>
            </a:extLst>
          </p:cNvPr>
          <p:cNvPicPr>
            <a:picLocks noChangeAspect="1"/>
          </p:cNvPicPr>
          <p:nvPr/>
        </p:nvPicPr>
        <p:blipFill rotWithShape="1">
          <a:blip r:embed="rId3"/>
          <a:srcRect l="26507" t="1166" r="583" b="25924"/>
          <a:stretch/>
        </p:blipFill>
        <p:spPr>
          <a:xfrm flipH="1">
            <a:off x="-3" y="0"/>
            <a:ext cx="12191999" cy="6858000"/>
          </a:xfrm>
          <a:prstGeom prst="rect">
            <a:avLst/>
          </a:prstGeom>
        </p:spPr>
      </p:pic>
      <p:sp>
        <p:nvSpPr>
          <p:cNvPr id="6" name="Pladsholder til indhold 2">
            <a:extLst>
              <a:ext uri="{FF2B5EF4-FFF2-40B4-BE49-F238E27FC236}">
                <a16:creationId xmlns:a16="http://schemas.microsoft.com/office/drawing/2014/main" id="{B830C229-0262-4FB4-B978-B29AF1BA8D60}"/>
              </a:ext>
            </a:extLst>
          </p:cNvPr>
          <p:cNvSpPr txBox="1">
            <a:spLocks/>
          </p:cNvSpPr>
          <p:nvPr/>
        </p:nvSpPr>
        <p:spPr>
          <a:xfrm>
            <a:off x="604433" y="2110696"/>
            <a:ext cx="4936211" cy="421695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da-DK" sz="4800" dirty="0">
                <a:latin typeface="TT Hoves Medium" panose="02000503030000020004" pitchFamily="2" charset="77"/>
              </a:rPr>
              <a:t>1. </a:t>
            </a:r>
          </a:p>
          <a:p>
            <a:pPr algn="l">
              <a:lnSpc>
                <a:spcPct val="100000"/>
              </a:lnSpc>
            </a:pPr>
            <a:r>
              <a:rPr lang="da-DK" sz="4800" dirty="0">
                <a:latin typeface="TT Hoves Medium" panose="02000503030000020004" pitchFamily="2" charset="77"/>
              </a:rPr>
              <a:t>Om undersøgelsen</a:t>
            </a:r>
          </a:p>
        </p:txBody>
      </p:sp>
      <p:pic>
        <p:nvPicPr>
          <p:cNvPr id="11" name="Picture 10">
            <a:extLst>
              <a:ext uri="{FF2B5EF4-FFF2-40B4-BE49-F238E27FC236}">
                <a16:creationId xmlns:a16="http://schemas.microsoft.com/office/drawing/2014/main" id="{B1D0201E-17B0-9043-BF6B-C1FB8F7035C0}"/>
              </a:ext>
            </a:extLst>
          </p:cNvPr>
          <p:cNvPicPr>
            <a:picLocks noChangeAspect="1"/>
          </p:cNvPicPr>
          <p:nvPr/>
        </p:nvPicPr>
        <p:blipFill rotWithShape="1">
          <a:blip r:embed="rId4"/>
          <a:srcRect l="14928" t="7408" r="10619" b="12221"/>
          <a:stretch/>
        </p:blipFill>
        <p:spPr>
          <a:xfrm>
            <a:off x="0" y="-919224"/>
            <a:ext cx="5540644" cy="3029919"/>
          </a:xfrm>
          <a:prstGeom prst="rect">
            <a:avLst/>
          </a:prstGeom>
        </p:spPr>
      </p:pic>
      <p:sp>
        <p:nvSpPr>
          <p:cNvPr id="12" name="TextBox 11">
            <a:extLst>
              <a:ext uri="{FF2B5EF4-FFF2-40B4-BE49-F238E27FC236}">
                <a16:creationId xmlns:a16="http://schemas.microsoft.com/office/drawing/2014/main" id="{A5940F4C-C858-5746-BD09-B79E6AECBB2F}"/>
              </a:ext>
            </a:extLst>
          </p:cNvPr>
          <p:cNvSpPr txBox="1"/>
          <p:nvPr/>
        </p:nvSpPr>
        <p:spPr>
          <a:xfrm>
            <a:off x="604433" y="1238132"/>
            <a:ext cx="4688237" cy="369332"/>
          </a:xfrm>
          <a:prstGeom prst="rect">
            <a:avLst/>
          </a:prstGeom>
          <a:noFill/>
        </p:spPr>
        <p:txBody>
          <a:bodyPr wrap="square" rtlCol="0">
            <a:spAutoFit/>
          </a:bodyPr>
          <a:lstStyle/>
          <a:p>
            <a:pPr marL="33338"/>
            <a:r>
              <a:rPr lang="da-DK" b="1" spc="300" dirty="0">
                <a:solidFill>
                  <a:schemeClr val="bg1"/>
                </a:solidFill>
                <a:latin typeface="TT Hoves DemiBold" panose="02000503030000020004" pitchFamily="2" charset="77"/>
                <a:cs typeface="Verdana" panose="020B0604030504040204" pitchFamily="34" charset="0"/>
              </a:rPr>
              <a:t>BYGGERIETS VIDENSCENTER</a:t>
            </a:r>
          </a:p>
        </p:txBody>
      </p:sp>
    </p:spTree>
    <p:extLst>
      <p:ext uri="{BB962C8B-B14F-4D97-AF65-F5344CB8AC3E}">
        <p14:creationId xmlns:p14="http://schemas.microsoft.com/office/powerpoint/2010/main" val="758761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D9D188-9D16-BE4E-A1E8-87ACD1DAB23C}"/>
              </a:ext>
            </a:extLst>
          </p:cNvPr>
          <p:cNvSpPr txBox="1"/>
          <p:nvPr/>
        </p:nvSpPr>
        <p:spPr>
          <a:xfrm>
            <a:off x="548923" y="477899"/>
            <a:ext cx="5458472" cy="716995"/>
          </a:xfrm>
          <a:prstGeom prst="rect">
            <a:avLst/>
          </a:prstGeom>
          <a:noFill/>
        </p:spPr>
        <p:txBody>
          <a:bodyPr wrap="square" rtlCol="0" anchor="ctr">
            <a:noAutofit/>
          </a:bodyPr>
          <a:lstStyle/>
          <a:p>
            <a:r>
              <a:rPr lang="da-DK" sz="2800" dirty="0">
                <a:latin typeface="TT Hoves Medium" panose="02000503030000020004" pitchFamily="2" charset="77"/>
              </a:rPr>
              <a:t>1. Om undersøgelsen</a:t>
            </a:r>
          </a:p>
        </p:txBody>
      </p:sp>
      <p:grpSp>
        <p:nvGrpSpPr>
          <p:cNvPr id="20" name="Group 19">
            <a:extLst>
              <a:ext uri="{FF2B5EF4-FFF2-40B4-BE49-F238E27FC236}">
                <a16:creationId xmlns:a16="http://schemas.microsoft.com/office/drawing/2014/main" id="{96677CFC-5014-EA43-88EC-0A25CFF063A8}"/>
              </a:ext>
            </a:extLst>
          </p:cNvPr>
          <p:cNvGrpSpPr/>
          <p:nvPr/>
        </p:nvGrpSpPr>
        <p:grpSpPr>
          <a:xfrm>
            <a:off x="10350586" y="477900"/>
            <a:ext cx="1852047" cy="716995"/>
            <a:chOff x="9477214" y="209227"/>
            <a:chExt cx="1852047" cy="716995"/>
          </a:xfrm>
        </p:grpSpPr>
        <p:sp>
          <p:nvSpPr>
            <p:cNvPr id="21" name="Rektangel 6">
              <a:extLst>
                <a:ext uri="{FF2B5EF4-FFF2-40B4-BE49-F238E27FC236}">
                  <a16:creationId xmlns:a16="http://schemas.microsoft.com/office/drawing/2014/main" id="{978022FD-C081-3649-8826-3427C7BD99D3}"/>
                </a:ext>
              </a:extLst>
            </p:cNvPr>
            <p:cNvSpPr/>
            <p:nvPr/>
          </p:nvSpPr>
          <p:spPr>
            <a:xfrm>
              <a:off x="9477214" y="209227"/>
              <a:ext cx="1852047" cy="716995"/>
            </a:xfrm>
            <a:prstGeom prst="rect">
              <a:avLst/>
            </a:prstGeom>
            <a:solidFill>
              <a:srgbClr val="4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13" dirty="0"/>
            </a:p>
          </p:txBody>
        </p:sp>
        <p:pic>
          <p:nvPicPr>
            <p:cNvPr id="22" name="Picture 21">
              <a:extLst>
                <a:ext uri="{FF2B5EF4-FFF2-40B4-BE49-F238E27FC236}">
                  <a16:creationId xmlns:a16="http://schemas.microsoft.com/office/drawing/2014/main" id="{E310E3A4-AB4F-AE43-B7D5-2EE1977529AB}"/>
                </a:ext>
              </a:extLst>
            </p:cNvPr>
            <p:cNvPicPr>
              <a:picLocks noChangeAspect="1"/>
            </p:cNvPicPr>
            <p:nvPr/>
          </p:nvPicPr>
          <p:blipFill rotWithShape="1">
            <a:blip r:embed="rId2"/>
            <a:srcRect l="16771" t="35799" r="14524" b="30133"/>
            <a:stretch/>
          </p:blipFill>
          <p:spPr>
            <a:xfrm>
              <a:off x="9724017" y="403002"/>
              <a:ext cx="1326276" cy="333167"/>
            </a:xfrm>
            <a:prstGeom prst="rect">
              <a:avLst/>
            </a:prstGeom>
          </p:spPr>
        </p:pic>
      </p:grpSp>
      <p:pic>
        <p:nvPicPr>
          <p:cNvPr id="7" name="Picture 6" descr="A screenshot of a social media post&#10;&#10;Description automatically generated">
            <a:extLst>
              <a:ext uri="{FF2B5EF4-FFF2-40B4-BE49-F238E27FC236}">
                <a16:creationId xmlns:a16="http://schemas.microsoft.com/office/drawing/2014/main" id="{3EDD0C94-F375-5C40-BE9F-236076A68E5D}"/>
              </a:ext>
            </a:extLst>
          </p:cNvPr>
          <p:cNvPicPr>
            <a:picLocks noChangeAspect="1"/>
          </p:cNvPicPr>
          <p:nvPr/>
        </p:nvPicPr>
        <p:blipFill>
          <a:blip r:embed="rId3"/>
          <a:stretch>
            <a:fillRect/>
          </a:stretch>
        </p:blipFill>
        <p:spPr>
          <a:xfrm>
            <a:off x="7427514" y="1628682"/>
            <a:ext cx="4111389" cy="4441886"/>
          </a:xfrm>
          <a:prstGeom prst="rect">
            <a:avLst/>
          </a:prstGeom>
        </p:spPr>
      </p:pic>
      <p:sp>
        <p:nvSpPr>
          <p:cNvPr id="14" name="TextBox 13">
            <a:extLst>
              <a:ext uri="{FF2B5EF4-FFF2-40B4-BE49-F238E27FC236}">
                <a16:creationId xmlns:a16="http://schemas.microsoft.com/office/drawing/2014/main" id="{39D15E59-78E7-8742-8663-054FF1A412DB}"/>
              </a:ext>
            </a:extLst>
          </p:cNvPr>
          <p:cNvSpPr txBox="1"/>
          <p:nvPr/>
        </p:nvSpPr>
        <p:spPr>
          <a:xfrm>
            <a:off x="548923" y="1628682"/>
            <a:ext cx="6256991" cy="4187964"/>
          </a:xfrm>
          <a:prstGeom prst="rect">
            <a:avLst/>
          </a:prstGeom>
          <a:noFill/>
        </p:spPr>
        <p:txBody>
          <a:bodyPr wrap="square" rtlCol="0">
            <a:noAutofit/>
          </a:bodyPr>
          <a:lstStyle/>
          <a:p>
            <a:pPr marL="44450"/>
            <a:r>
              <a:rPr lang="da-DK" sz="1700" dirty="0">
                <a:latin typeface="TT Hoves" panose="02000503030000020004" pitchFamily="2" charset="77"/>
                <a:cs typeface="Verdana" panose="020B0604030504040204" pitchFamily="34" charset="0"/>
              </a:rPr>
              <a:t>Seismonaut har, på vegne af Molio, undersøgt byggeriets brug af digitale værktøjer under corona-krisen.</a:t>
            </a:r>
          </a:p>
          <a:p>
            <a:pPr marL="44450"/>
            <a:endParaRPr lang="da-DK" sz="1700" dirty="0">
              <a:latin typeface="TT Hoves" panose="02000503030000020004" pitchFamily="2" charset="77"/>
              <a:cs typeface="Verdana" panose="020B0604030504040204" pitchFamily="34" charset="0"/>
            </a:endParaRPr>
          </a:p>
          <a:p>
            <a:pPr marL="44450"/>
            <a:r>
              <a:rPr lang="da-DK" sz="1700" dirty="0">
                <a:latin typeface="TT Hoves" panose="02000503030000020004" pitchFamily="2" charset="77"/>
                <a:cs typeface="Verdana" panose="020B0604030504040204" pitchFamily="34" charset="0"/>
              </a:rPr>
              <a:t>Undersøgelsen er baseret på svar fra den danske byggebranche på en række spørgsmål om brugen af digitale værktøjer under corona-krisen. Spørgeskemaundersøgelsen er gennemført i perioden fra og med 2. april 20</a:t>
            </a:r>
            <a:r>
              <a:rPr lang="da-DK" sz="1700" dirty="0">
                <a:highlight>
                  <a:srgbClr val="FFFF00"/>
                </a:highlight>
                <a:latin typeface="TT Hoves" panose="02000503030000020004" pitchFamily="2" charset="77"/>
                <a:cs typeface="Verdana" panose="020B0604030504040204" pitchFamily="34" charset="0"/>
              </a:rPr>
              <a:t>20</a:t>
            </a:r>
            <a:r>
              <a:rPr lang="da-DK" sz="1700" dirty="0">
                <a:latin typeface="TT Hoves" panose="02000503030000020004" pitchFamily="2" charset="77"/>
                <a:cs typeface="Verdana" panose="020B0604030504040204" pitchFamily="34" charset="0"/>
              </a:rPr>
              <a:t> til og med 19. april 2020. </a:t>
            </a:r>
          </a:p>
          <a:p>
            <a:pPr marL="44450"/>
            <a:endParaRPr lang="da-DK" sz="1700" dirty="0">
              <a:latin typeface="TT Hoves" panose="02000503030000020004" pitchFamily="2" charset="77"/>
              <a:cs typeface="Verdana" panose="020B0604030504040204" pitchFamily="34" charset="0"/>
            </a:endParaRPr>
          </a:p>
          <a:p>
            <a:pPr marL="44450"/>
            <a:r>
              <a:rPr lang="da-DK" sz="1700" dirty="0">
                <a:latin typeface="TT Hoves" panose="02000503030000020004" pitchFamily="2" charset="77"/>
                <a:cs typeface="Verdana" panose="020B0604030504040204" pitchFamily="34" charset="0"/>
              </a:rPr>
              <a:t>Datagrundlaget består af 470 besvarelser fra virksomheder fra hele byggeriets værdikæde. Respondenterne består både af ledere og medarbejdere uden ledelsesopgaver og er, overvejende, personer med mere end 10 års erfaring. Seismonaut er ansvarlig for undersøgelsens konklusioner. </a:t>
            </a:r>
          </a:p>
          <a:p>
            <a:pPr marL="44450"/>
            <a:endParaRPr lang="da-DK" sz="1700" dirty="0">
              <a:latin typeface="TT Hoves" panose="02000503030000020004" pitchFamily="2" charset="77"/>
              <a:cs typeface="Verdana" panose="020B0604030504040204" pitchFamily="34" charset="0"/>
            </a:endParaRPr>
          </a:p>
          <a:p>
            <a:pPr marL="44450"/>
            <a:r>
              <a:rPr lang="da-DK" sz="1700" dirty="0">
                <a:latin typeface="TT Hoves" panose="02000503030000020004" pitchFamily="2" charset="77"/>
                <a:cs typeface="Verdana" panose="020B0604030504040204" pitchFamily="34" charset="0"/>
              </a:rPr>
              <a:t>På de følgende sider præsenterer vi først et resumé. Herefter præsenteres og uddybes hovedresultaterne.</a:t>
            </a:r>
          </a:p>
        </p:txBody>
      </p:sp>
      <p:sp>
        <p:nvSpPr>
          <p:cNvPr id="16" name="TextBox 15">
            <a:extLst>
              <a:ext uri="{FF2B5EF4-FFF2-40B4-BE49-F238E27FC236}">
                <a16:creationId xmlns:a16="http://schemas.microsoft.com/office/drawing/2014/main" id="{92D12B7F-C5DC-0D46-8F08-20107BD2C0AA}"/>
              </a:ext>
            </a:extLst>
          </p:cNvPr>
          <p:cNvSpPr txBox="1"/>
          <p:nvPr/>
        </p:nvSpPr>
        <p:spPr>
          <a:xfrm>
            <a:off x="7901768" y="6427172"/>
            <a:ext cx="3600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Byggeriets brug af digitale værktøjer under corona-krisen</a:t>
            </a:r>
          </a:p>
        </p:txBody>
      </p:sp>
      <p:sp>
        <p:nvSpPr>
          <p:cNvPr id="17" name="TextBox 16">
            <a:extLst>
              <a:ext uri="{FF2B5EF4-FFF2-40B4-BE49-F238E27FC236}">
                <a16:creationId xmlns:a16="http://schemas.microsoft.com/office/drawing/2014/main" id="{B4BD5177-309C-EF47-81FA-A282BF54F7FB}"/>
              </a:ext>
            </a:extLst>
          </p:cNvPr>
          <p:cNvSpPr txBox="1"/>
          <p:nvPr/>
        </p:nvSpPr>
        <p:spPr>
          <a:xfrm>
            <a:off x="11438704" y="6427172"/>
            <a:ext cx="684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Side 2</a:t>
            </a:r>
          </a:p>
        </p:txBody>
      </p:sp>
    </p:spTree>
    <p:extLst>
      <p:ext uri="{BB962C8B-B14F-4D97-AF65-F5344CB8AC3E}">
        <p14:creationId xmlns:p14="http://schemas.microsoft.com/office/powerpoint/2010/main" val="71053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2F781-1E1A-E341-9A3A-9CD61257A619}"/>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picture containing snow, toy, man, sitting&#10;&#10;Description automatically generated">
            <a:extLst>
              <a:ext uri="{FF2B5EF4-FFF2-40B4-BE49-F238E27FC236}">
                <a16:creationId xmlns:a16="http://schemas.microsoft.com/office/drawing/2014/main" id="{3C205148-4F64-D547-A68F-35F7E42DB2C7}"/>
              </a:ext>
            </a:extLst>
          </p:cNvPr>
          <p:cNvPicPr>
            <a:picLocks noChangeAspect="1"/>
          </p:cNvPicPr>
          <p:nvPr/>
        </p:nvPicPr>
        <p:blipFill rotWithShape="1">
          <a:blip r:embed="rId3"/>
          <a:srcRect l="26507" t="1166" r="583" b="25924"/>
          <a:stretch/>
        </p:blipFill>
        <p:spPr>
          <a:xfrm flipH="1">
            <a:off x="-3" y="0"/>
            <a:ext cx="12191999" cy="6858000"/>
          </a:xfrm>
          <a:prstGeom prst="rect">
            <a:avLst/>
          </a:prstGeom>
        </p:spPr>
      </p:pic>
      <p:sp>
        <p:nvSpPr>
          <p:cNvPr id="6" name="Pladsholder til indhold 2">
            <a:extLst>
              <a:ext uri="{FF2B5EF4-FFF2-40B4-BE49-F238E27FC236}">
                <a16:creationId xmlns:a16="http://schemas.microsoft.com/office/drawing/2014/main" id="{B830C229-0262-4FB4-B978-B29AF1BA8D60}"/>
              </a:ext>
            </a:extLst>
          </p:cNvPr>
          <p:cNvSpPr txBox="1">
            <a:spLocks/>
          </p:cNvSpPr>
          <p:nvPr/>
        </p:nvSpPr>
        <p:spPr>
          <a:xfrm>
            <a:off x="604433" y="2110696"/>
            <a:ext cx="4936211" cy="421695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da-DK" sz="4800" dirty="0">
                <a:latin typeface="TT Hoves Medium" panose="02000503030000020004" pitchFamily="2" charset="77"/>
              </a:rPr>
              <a:t>2. </a:t>
            </a:r>
          </a:p>
          <a:p>
            <a:pPr algn="l">
              <a:lnSpc>
                <a:spcPct val="100000"/>
              </a:lnSpc>
            </a:pPr>
            <a:r>
              <a:rPr lang="da-DK" sz="4800" dirty="0">
                <a:latin typeface="TT Hoves Medium" panose="02000503030000020004" pitchFamily="2" charset="77"/>
              </a:rPr>
              <a:t>Resumé</a:t>
            </a:r>
          </a:p>
        </p:txBody>
      </p:sp>
      <p:pic>
        <p:nvPicPr>
          <p:cNvPr id="11" name="Picture 10">
            <a:extLst>
              <a:ext uri="{FF2B5EF4-FFF2-40B4-BE49-F238E27FC236}">
                <a16:creationId xmlns:a16="http://schemas.microsoft.com/office/drawing/2014/main" id="{B1D0201E-17B0-9043-BF6B-C1FB8F7035C0}"/>
              </a:ext>
            </a:extLst>
          </p:cNvPr>
          <p:cNvPicPr>
            <a:picLocks noChangeAspect="1"/>
          </p:cNvPicPr>
          <p:nvPr/>
        </p:nvPicPr>
        <p:blipFill rotWithShape="1">
          <a:blip r:embed="rId4"/>
          <a:srcRect l="14928" t="7408" r="10619" b="12221"/>
          <a:stretch/>
        </p:blipFill>
        <p:spPr>
          <a:xfrm>
            <a:off x="0" y="-919224"/>
            <a:ext cx="5540644" cy="3029919"/>
          </a:xfrm>
          <a:prstGeom prst="rect">
            <a:avLst/>
          </a:prstGeom>
        </p:spPr>
      </p:pic>
      <p:sp>
        <p:nvSpPr>
          <p:cNvPr id="12" name="TextBox 11">
            <a:extLst>
              <a:ext uri="{FF2B5EF4-FFF2-40B4-BE49-F238E27FC236}">
                <a16:creationId xmlns:a16="http://schemas.microsoft.com/office/drawing/2014/main" id="{A5940F4C-C858-5746-BD09-B79E6AECBB2F}"/>
              </a:ext>
            </a:extLst>
          </p:cNvPr>
          <p:cNvSpPr txBox="1"/>
          <p:nvPr/>
        </p:nvSpPr>
        <p:spPr>
          <a:xfrm>
            <a:off x="604433" y="1238132"/>
            <a:ext cx="4688237" cy="369332"/>
          </a:xfrm>
          <a:prstGeom prst="rect">
            <a:avLst/>
          </a:prstGeom>
          <a:noFill/>
        </p:spPr>
        <p:txBody>
          <a:bodyPr wrap="square" rtlCol="0">
            <a:spAutoFit/>
          </a:bodyPr>
          <a:lstStyle/>
          <a:p>
            <a:pPr marL="33338"/>
            <a:r>
              <a:rPr lang="da-DK" b="1" spc="300" dirty="0">
                <a:solidFill>
                  <a:schemeClr val="bg1"/>
                </a:solidFill>
                <a:latin typeface="TT Hoves DemiBold" panose="02000503030000020004" pitchFamily="2" charset="77"/>
                <a:cs typeface="Verdana" panose="020B0604030504040204" pitchFamily="34" charset="0"/>
              </a:rPr>
              <a:t>BYGGERIETS VIDENSCENTER</a:t>
            </a:r>
          </a:p>
        </p:txBody>
      </p:sp>
    </p:spTree>
    <p:extLst>
      <p:ext uri="{BB962C8B-B14F-4D97-AF65-F5344CB8AC3E}">
        <p14:creationId xmlns:p14="http://schemas.microsoft.com/office/powerpoint/2010/main" val="3259955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D9D188-9D16-BE4E-A1E8-87ACD1DAB23C}"/>
              </a:ext>
            </a:extLst>
          </p:cNvPr>
          <p:cNvSpPr txBox="1"/>
          <p:nvPr/>
        </p:nvSpPr>
        <p:spPr>
          <a:xfrm>
            <a:off x="548923" y="477899"/>
            <a:ext cx="5458472" cy="716995"/>
          </a:xfrm>
          <a:prstGeom prst="rect">
            <a:avLst/>
          </a:prstGeom>
          <a:noFill/>
        </p:spPr>
        <p:txBody>
          <a:bodyPr wrap="square" rtlCol="0" anchor="ctr">
            <a:noAutofit/>
          </a:bodyPr>
          <a:lstStyle/>
          <a:p>
            <a:r>
              <a:rPr lang="da-DK" sz="2800" dirty="0">
                <a:latin typeface="TT Hoves Medium" panose="02000503030000020004" pitchFamily="2" charset="77"/>
              </a:rPr>
              <a:t>2. Resumé</a:t>
            </a:r>
          </a:p>
        </p:txBody>
      </p:sp>
      <p:grpSp>
        <p:nvGrpSpPr>
          <p:cNvPr id="20" name="Group 19">
            <a:extLst>
              <a:ext uri="{FF2B5EF4-FFF2-40B4-BE49-F238E27FC236}">
                <a16:creationId xmlns:a16="http://schemas.microsoft.com/office/drawing/2014/main" id="{96677CFC-5014-EA43-88EC-0A25CFF063A8}"/>
              </a:ext>
            </a:extLst>
          </p:cNvPr>
          <p:cNvGrpSpPr/>
          <p:nvPr/>
        </p:nvGrpSpPr>
        <p:grpSpPr>
          <a:xfrm>
            <a:off x="10350586" y="477900"/>
            <a:ext cx="1852047" cy="716995"/>
            <a:chOff x="9477214" y="209227"/>
            <a:chExt cx="1852047" cy="716995"/>
          </a:xfrm>
        </p:grpSpPr>
        <p:sp>
          <p:nvSpPr>
            <p:cNvPr id="21" name="Rektangel 6">
              <a:extLst>
                <a:ext uri="{FF2B5EF4-FFF2-40B4-BE49-F238E27FC236}">
                  <a16:creationId xmlns:a16="http://schemas.microsoft.com/office/drawing/2014/main" id="{978022FD-C081-3649-8826-3427C7BD99D3}"/>
                </a:ext>
              </a:extLst>
            </p:cNvPr>
            <p:cNvSpPr/>
            <p:nvPr/>
          </p:nvSpPr>
          <p:spPr>
            <a:xfrm>
              <a:off x="9477214" y="209227"/>
              <a:ext cx="1852047" cy="716995"/>
            </a:xfrm>
            <a:prstGeom prst="rect">
              <a:avLst/>
            </a:prstGeom>
            <a:solidFill>
              <a:srgbClr val="4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13" dirty="0"/>
            </a:p>
          </p:txBody>
        </p:sp>
        <p:pic>
          <p:nvPicPr>
            <p:cNvPr id="22" name="Picture 21">
              <a:extLst>
                <a:ext uri="{FF2B5EF4-FFF2-40B4-BE49-F238E27FC236}">
                  <a16:creationId xmlns:a16="http://schemas.microsoft.com/office/drawing/2014/main" id="{E310E3A4-AB4F-AE43-B7D5-2EE1977529AB}"/>
                </a:ext>
              </a:extLst>
            </p:cNvPr>
            <p:cNvPicPr>
              <a:picLocks noChangeAspect="1"/>
            </p:cNvPicPr>
            <p:nvPr/>
          </p:nvPicPr>
          <p:blipFill rotWithShape="1">
            <a:blip r:embed="rId2"/>
            <a:srcRect l="16771" t="35799" r="14524" b="30133"/>
            <a:stretch/>
          </p:blipFill>
          <p:spPr>
            <a:xfrm>
              <a:off x="9724017" y="403002"/>
              <a:ext cx="1326276" cy="333167"/>
            </a:xfrm>
            <a:prstGeom prst="rect">
              <a:avLst/>
            </a:prstGeom>
          </p:spPr>
        </p:pic>
      </p:grpSp>
      <p:sp>
        <p:nvSpPr>
          <p:cNvPr id="10" name="TextBox 9">
            <a:extLst>
              <a:ext uri="{FF2B5EF4-FFF2-40B4-BE49-F238E27FC236}">
                <a16:creationId xmlns:a16="http://schemas.microsoft.com/office/drawing/2014/main" id="{7E18E305-9C97-E741-B94B-1A96037EA018}"/>
              </a:ext>
            </a:extLst>
          </p:cNvPr>
          <p:cNvSpPr txBox="1"/>
          <p:nvPr/>
        </p:nvSpPr>
        <p:spPr>
          <a:xfrm>
            <a:off x="7901768" y="6427172"/>
            <a:ext cx="3600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Byggeriets brug af digitale værktøjer under corona-krisen</a:t>
            </a:r>
          </a:p>
        </p:txBody>
      </p:sp>
      <p:sp>
        <p:nvSpPr>
          <p:cNvPr id="15" name="TextBox 14">
            <a:extLst>
              <a:ext uri="{FF2B5EF4-FFF2-40B4-BE49-F238E27FC236}">
                <a16:creationId xmlns:a16="http://schemas.microsoft.com/office/drawing/2014/main" id="{97329622-B285-AE46-BCBF-20326A25737A}"/>
              </a:ext>
            </a:extLst>
          </p:cNvPr>
          <p:cNvSpPr txBox="1"/>
          <p:nvPr/>
        </p:nvSpPr>
        <p:spPr>
          <a:xfrm>
            <a:off x="11438704" y="6427172"/>
            <a:ext cx="684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Side 4</a:t>
            </a:r>
          </a:p>
        </p:txBody>
      </p:sp>
      <p:sp>
        <p:nvSpPr>
          <p:cNvPr id="11" name="TextBox 10">
            <a:extLst>
              <a:ext uri="{FF2B5EF4-FFF2-40B4-BE49-F238E27FC236}">
                <a16:creationId xmlns:a16="http://schemas.microsoft.com/office/drawing/2014/main" id="{7F6538AF-50BE-1340-821C-BAEC0124B547}"/>
              </a:ext>
            </a:extLst>
          </p:cNvPr>
          <p:cNvSpPr txBox="1"/>
          <p:nvPr/>
        </p:nvSpPr>
        <p:spPr>
          <a:xfrm>
            <a:off x="548924" y="2817018"/>
            <a:ext cx="10982676" cy="3231654"/>
          </a:xfrm>
          <a:prstGeom prst="rect">
            <a:avLst/>
          </a:prstGeom>
          <a:noFill/>
        </p:spPr>
        <p:txBody>
          <a:bodyPr wrap="square" rtlCol="0">
            <a:spAutoFit/>
          </a:bodyPr>
          <a:lstStyle/>
          <a:p>
            <a:pPr marL="44450"/>
            <a:r>
              <a:rPr lang="da-DK" sz="1700" dirty="0">
                <a:latin typeface="TT Hoves" panose="02000503030000020004" pitchFamily="2" charset="77"/>
                <a:cs typeface="Verdana" panose="020B0604030504040204" pitchFamily="34" charset="0"/>
              </a:rPr>
              <a:t>Corona-krisen har medvirket til en markant stigning i byggeriets brug af digitale værktøjer. På tværs af byggeriets værdikæde har virksomhederne forøget brugen af digitale værktøjer markant. Stigningen ses især i forbindelse med møder, men ses også i forbindelse med deling af og samarbejde om dokumenter, i forbindelse med skriftlig intern kommunikation mv.</a:t>
            </a:r>
          </a:p>
          <a:p>
            <a:pPr marL="44450"/>
            <a:endParaRPr lang="da-DK" sz="1700" dirty="0">
              <a:latin typeface="TT Hoves" panose="02000503030000020004" pitchFamily="2" charset="77"/>
              <a:cs typeface="Verdana" panose="020B0604030504040204" pitchFamily="34" charset="0"/>
            </a:endParaRPr>
          </a:p>
          <a:p>
            <a:pPr marL="44450"/>
            <a:r>
              <a:rPr lang="da-DK" sz="1700" dirty="0">
                <a:latin typeface="TT Hoves" panose="02000503030000020004" pitchFamily="2" charset="77"/>
                <a:cs typeface="Verdana" panose="020B0604030504040204" pitchFamily="34" charset="0"/>
              </a:rPr>
              <a:t>De digitale værktøjer omfatter derfor især gængse kommunikationsværktøjer og office-programmer, men undersøgelsen viser også, at virksomhederne i byggeriet har forøget brugen af branchespecifikke værktøjer i betydeligt omfang. Det gælder især brugen af branchespecifikke onlineløsninger og apps, men også for brugen af branchespecifik software installeret på pc/</a:t>
            </a:r>
            <a:r>
              <a:rPr lang="da-DK" sz="1700" dirty="0" err="1">
                <a:latin typeface="TT Hoves" panose="02000503030000020004" pitchFamily="2" charset="77"/>
                <a:cs typeface="Verdana" panose="020B0604030504040204" pitchFamily="34" charset="0"/>
              </a:rPr>
              <a:t>mac</a:t>
            </a:r>
            <a:r>
              <a:rPr lang="da-DK" sz="1700" dirty="0">
                <a:latin typeface="TT Hoves" panose="02000503030000020004" pitchFamily="2" charset="77"/>
                <a:cs typeface="Verdana" panose="020B0604030504040204" pitchFamily="34" charset="0"/>
              </a:rPr>
              <a:t>.</a:t>
            </a:r>
          </a:p>
          <a:p>
            <a:pPr marL="44450"/>
            <a:endParaRPr lang="da-DK" sz="1700" dirty="0">
              <a:latin typeface="TT Hoves" panose="02000503030000020004" pitchFamily="2" charset="77"/>
              <a:cs typeface="Verdana" panose="020B0604030504040204" pitchFamily="34" charset="0"/>
            </a:endParaRPr>
          </a:p>
          <a:p>
            <a:pPr marL="44450"/>
            <a:r>
              <a:rPr lang="da-DK" sz="1700" dirty="0">
                <a:latin typeface="TT Hoves" panose="02000503030000020004" pitchFamily="2" charset="77"/>
                <a:cs typeface="Verdana" panose="020B0604030504040204" pitchFamily="34" charset="0"/>
              </a:rPr>
              <a:t>Den forøgede brug af digitale værktøjer under krisen har desuden medvirket til, at flere medarbejdere nu benytter de digitale værktøjer og til, at medarbejderne tager teknologierne hurtigere til sig.</a:t>
            </a:r>
          </a:p>
        </p:txBody>
      </p:sp>
      <p:sp>
        <p:nvSpPr>
          <p:cNvPr id="12" name="TextBox 11">
            <a:extLst>
              <a:ext uri="{FF2B5EF4-FFF2-40B4-BE49-F238E27FC236}">
                <a16:creationId xmlns:a16="http://schemas.microsoft.com/office/drawing/2014/main" id="{65E8E1E9-7C00-7046-A000-2AD3651BFA78}"/>
              </a:ext>
            </a:extLst>
          </p:cNvPr>
          <p:cNvSpPr txBox="1"/>
          <p:nvPr/>
        </p:nvSpPr>
        <p:spPr>
          <a:xfrm>
            <a:off x="548923" y="1549684"/>
            <a:ext cx="10611767" cy="954107"/>
          </a:xfrm>
          <a:prstGeom prst="rect">
            <a:avLst/>
          </a:prstGeom>
          <a:noFill/>
        </p:spPr>
        <p:txBody>
          <a:bodyPr wrap="square" rtlCol="0">
            <a:spAutoFit/>
          </a:bodyPr>
          <a:lstStyle/>
          <a:p>
            <a:pPr marL="44450" indent="0">
              <a:buNone/>
            </a:pPr>
            <a:r>
              <a:rPr lang="da-DK" sz="2800" b="1" dirty="0">
                <a:latin typeface="TT Hoves" panose="02000503030000020004" pitchFamily="2" charset="77"/>
                <a:ea typeface="Verdana" panose="020B0604030504040204" pitchFamily="34" charset="0"/>
                <a:cs typeface="Verdana" panose="020B0604030504040204" pitchFamily="34" charset="0"/>
              </a:rPr>
              <a:t>Markant stigning i brugen af digitale værktøjer under krisen – både kommunikationsværktøjer og brancheløsninger</a:t>
            </a:r>
          </a:p>
        </p:txBody>
      </p:sp>
    </p:spTree>
    <p:extLst>
      <p:ext uri="{BB962C8B-B14F-4D97-AF65-F5344CB8AC3E}">
        <p14:creationId xmlns:p14="http://schemas.microsoft.com/office/powerpoint/2010/main" val="204131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D9D188-9D16-BE4E-A1E8-87ACD1DAB23C}"/>
              </a:ext>
            </a:extLst>
          </p:cNvPr>
          <p:cNvSpPr txBox="1"/>
          <p:nvPr/>
        </p:nvSpPr>
        <p:spPr>
          <a:xfrm>
            <a:off x="548923" y="477899"/>
            <a:ext cx="5458472" cy="716995"/>
          </a:xfrm>
          <a:prstGeom prst="rect">
            <a:avLst/>
          </a:prstGeom>
          <a:noFill/>
        </p:spPr>
        <p:txBody>
          <a:bodyPr wrap="square" rtlCol="0" anchor="ctr">
            <a:noAutofit/>
          </a:bodyPr>
          <a:lstStyle/>
          <a:p>
            <a:r>
              <a:rPr lang="da-DK" sz="2800" dirty="0">
                <a:latin typeface="TT Hoves Medium" panose="02000503030000020004" pitchFamily="2" charset="77"/>
              </a:rPr>
              <a:t>2. Resumé</a:t>
            </a:r>
          </a:p>
        </p:txBody>
      </p:sp>
      <p:grpSp>
        <p:nvGrpSpPr>
          <p:cNvPr id="20" name="Group 19">
            <a:extLst>
              <a:ext uri="{FF2B5EF4-FFF2-40B4-BE49-F238E27FC236}">
                <a16:creationId xmlns:a16="http://schemas.microsoft.com/office/drawing/2014/main" id="{96677CFC-5014-EA43-88EC-0A25CFF063A8}"/>
              </a:ext>
            </a:extLst>
          </p:cNvPr>
          <p:cNvGrpSpPr/>
          <p:nvPr/>
        </p:nvGrpSpPr>
        <p:grpSpPr>
          <a:xfrm>
            <a:off x="10350586" y="477900"/>
            <a:ext cx="1852047" cy="716995"/>
            <a:chOff x="9477214" y="209227"/>
            <a:chExt cx="1852047" cy="716995"/>
          </a:xfrm>
        </p:grpSpPr>
        <p:sp>
          <p:nvSpPr>
            <p:cNvPr id="21" name="Rektangel 6">
              <a:extLst>
                <a:ext uri="{FF2B5EF4-FFF2-40B4-BE49-F238E27FC236}">
                  <a16:creationId xmlns:a16="http://schemas.microsoft.com/office/drawing/2014/main" id="{978022FD-C081-3649-8826-3427C7BD99D3}"/>
                </a:ext>
              </a:extLst>
            </p:cNvPr>
            <p:cNvSpPr/>
            <p:nvPr/>
          </p:nvSpPr>
          <p:spPr>
            <a:xfrm>
              <a:off x="9477214" y="209227"/>
              <a:ext cx="1852047" cy="716995"/>
            </a:xfrm>
            <a:prstGeom prst="rect">
              <a:avLst/>
            </a:prstGeom>
            <a:solidFill>
              <a:srgbClr val="4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13" dirty="0"/>
            </a:p>
          </p:txBody>
        </p:sp>
        <p:pic>
          <p:nvPicPr>
            <p:cNvPr id="22" name="Picture 21">
              <a:extLst>
                <a:ext uri="{FF2B5EF4-FFF2-40B4-BE49-F238E27FC236}">
                  <a16:creationId xmlns:a16="http://schemas.microsoft.com/office/drawing/2014/main" id="{E310E3A4-AB4F-AE43-B7D5-2EE1977529AB}"/>
                </a:ext>
              </a:extLst>
            </p:cNvPr>
            <p:cNvPicPr>
              <a:picLocks noChangeAspect="1"/>
            </p:cNvPicPr>
            <p:nvPr/>
          </p:nvPicPr>
          <p:blipFill rotWithShape="1">
            <a:blip r:embed="rId2"/>
            <a:srcRect l="16771" t="35799" r="14524" b="30133"/>
            <a:stretch/>
          </p:blipFill>
          <p:spPr>
            <a:xfrm>
              <a:off x="9724017" y="403002"/>
              <a:ext cx="1326276" cy="333167"/>
            </a:xfrm>
            <a:prstGeom prst="rect">
              <a:avLst/>
            </a:prstGeom>
          </p:spPr>
        </p:pic>
      </p:grpSp>
      <p:sp>
        <p:nvSpPr>
          <p:cNvPr id="10" name="TextBox 9">
            <a:extLst>
              <a:ext uri="{FF2B5EF4-FFF2-40B4-BE49-F238E27FC236}">
                <a16:creationId xmlns:a16="http://schemas.microsoft.com/office/drawing/2014/main" id="{7E18E305-9C97-E741-B94B-1A96037EA018}"/>
              </a:ext>
            </a:extLst>
          </p:cNvPr>
          <p:cNvSpPr txBox="1"/>
          <p:nvPr/>
        </p:nvSpPr>
        <p:spPr>
          <a:xfrm>
            <a:off x="7901768" y="6427172"/>
            <a:ext cx="3600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Byggeriets brug af digitale værktøjer under corona-krisen</a:t>
            </a:r>
          </a:p>
        </p:txBody>
      </p:sp>
      <p:sp>
        <p:nvSpPr>
          <p:cNvPr id="15" name="TextBox 14">
            <a:extLst>
              <a:ext uri="{FF2B5EF4-FFF2-40B4-BE49-F238E27FC236}">
                <a16:creationId xmlns:a16="http://schemas.microsoft.com/office/drawing/2014/main" id="{97329622-B285-AE46-BCBF-20326A25737A}"/>
              </a:ext>
            </a:extLst>
          </p:cNvPr>
          <p:cNvSpPr txBox="1"/>
          <p:nvPr/>
        </p:nvSpPr>
        <p:spPr>
          <a:xfrm>
            <a:off x="11438704" y="6427172"/>
            <a:ext cx="684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Side 5</a:t>
            </a:r>
          </a:p>
        </p:txBody>
      </p:sp>
      <p:sp>
        <p:nvSpPr>
          <p:cNvPr id="11" name="TextBox 10">
            <a:extLst>
              <a:ext uri="{FF2B5EF4-FFF2-40B4-BE49-F238E27FC236}">
                <a16:creationId xmlns:a16="http://schemas.microsoft.com/office/drawing/2014/main" id="{7F6538AF-50BE-1340-821C-BAEC0124B547}"/>
              </a:ext>
            </a:extLst>
          </p:cNvPr>
          <p:cNvSpPr txBox="1"/>
          <p:nvPr/>
        </p:nvSpPr>
        <p:spPr>
          <a:xfrm>
            <a:off x="548924" y="2817018"/>
            <a:ext cx="10982676" cy="2970044"/>
          </a:xfrm>
          <a:prstGeom prst="rect">
            <a:avLst/>
          </a:prstGeom>
          <a:noFill/>
        </p:spPr>
        <p:txBody>
          <a:bodyPr wrap="square" rtlCol="0">
            <a:spAutoFit/>
          </a:bodyPr>
          <a:lstStyle/>
          <a:p>
            <a:pPr marL="44450"/>
            <a:r>
              <a:rPr lang="da-DK" sz="1700" dirty="0">
                <a:latin typeface="TT Hoves" panose="02000503030000020004" pitchFamily="2" charset="77"/>
                <a:cs typeface="Verdana" panose="020B0604030504040204" pitchFamily="34" charset="0"/>
              </a:rPr>
              <a:t>Undersøgelsen dokumenterer endvidere, at brugen af de digitale værktøjer i høj grad har været medvirkende til, at virksomhederne i byggeriet har kunne fastholde samme aktivitetsniveau som før krisen.</a:t>
            </a:r>
          </a:p>
          <a:p>
            <a:pPr marL="44450"/>
            <a:endParaRPr lang="da-DK" sz="1700" dirty="0">
              <a:latin typeface="TT Hoves" panose="02000503030000020004" pitchFamily="2" charset="77"/>
              <a:cs typeface="Verdana" panose="020B0604030504040204" pitchFamily="34" charset="0"/>
            </a:endParaRPr>
          </a:p>
          <a:p>
            <a:pPr marL="44450"/>
            <a:r>
              <a:rPr lang="da-DK" sz="1700" dirty="0">
                <a:latin typeface="TT Hoves" panose="02000503030000020004" pitchFamily="2" charset="77"/>
                <a:cs typeface="Verdana" panose="020B0604030504040204" pitchFamily="34" charset="0"/>
              </a:rPr>
              <a:t>Samtidigt giver en stor andel af byggeriets virksomheder i undersøgelsen udtryk for, at brugen af de digitale værktøjer under krisen, har forøget effektiviteten i arbejdet (fx gennem reduceret transporttid), ligesom mange virksomheder vurderer at brugen af de digitale værktøjer har forbedret det interne samarbejde i virksomhederne og samarbejdet med andre faggrupper i byggeriets værdikæde.</a:t>
            </a:r>
          </a:p>
          <a:p>
            <a:pPr marL="44450"/>
            <a:endParaRPr lang="da-DK" sz="1700" dirty="0">
              <a:latin typeface="TT Hoves" panose="02000503030000020004" pitchFamily="2" charset="77"/>
              <a:cs typeface="Verdana" panose="020B0604030504040204" pitchFamily="34" charset="0"/>
            </a:endParaRPr>
          </a:p>
          <a:p>
            <a:pPr marL="44450"/>
            <a:r>
              <a:rPr lang="da-DK" sz="1700" dirty="0">
                <a:latin typeface="TT Hoves" panose="02000503030000020004" pitchFamily="2" charset="77"/>
                <a:cs typeface="Verdana" panose="020B0604030504040204" pitchFamily="34" charset="0"/>
              </a:rPr>
              <a:t>Undersøgelsen viser også, at hovedparten af virksomhederne i byggeriet forventer, at de vil fastholde den høje brug af de digitale værktøjer når covid-19 restriktionerne er ophørt. Brugen af de digitale værktøjer under krisen kan dermed bidrate til at accelerere de digitale omstilling i den danske byggebranche.</a:t>
            </a:r>
          </a:p>
        </p:txBody>
      </p:sp>
      <p:sp>
        <p:nvSpPr>
          <p:cNvPr id="12" name="TextBox 11">
            <a:extLst>
              <a:ext uri="{FF2B5EF4-FFF2-40B4-BE49-F238E27FC236}">
                <a16:creationId xmlns:a16="http://schemas.microsoft.com/office/drawing/2014/main" id="{65E8E1E9-7C00-7046-A000-2AD3651BFA78}"/>
              </a:ext>
            </a:extLst>
          </p:cNvPr>
          <p:cNvSpPr txBox="1"/>
          <p:nvPr/>
        </p:nvSpPr>
        <p:spPr>
          <a:xfrm>
            <a:off x="548923" y="1549684"/>
            <a:ext cx="10611767" cy="954107"/>
          </a:xfrm>
          <a:prstGeom prst="rect">
            <a:avLst/>
          </a:prstGeom>
          <a:noFill/>
        </p:spPr>
        <p:txBody>
          <a:bodyPr wrap="square" rtlCol="0">
            <a:spAutoFit/>
          </a:bodyPr>
          <a:lstStyle/>
          <a:p>
            <a:pPr marL="44450" indent="0">
              <a:buNone/>
            </a:pPr>
            <a:r>
              <a:rPr lang="da-DK" sz="2800" b="1" dirty="0">
                <a:latin typeface="TT Hoves" panose="02000503030000020004" pitchFamily="2" charset="77"/>
                <a:ea typeface="Verdana" panose="020B0604030504040204" pitchFamily="34" charset="0"/>
                <a:cs typeface="Verdana" panose="020B0604030504040204" pitchFamily="34" charset="0"/>
              </a:rPr>
              <a:t>Byggeriet har fastholdt aktivitetsniveauet med digitale værktøjer – og forøge effektiviteten</a:t>
            </a:r>
          </a:p>
        </p:txBody>
      </p:sp>
    </p:spTree>
    <p:extLst>
      <p:ext uri="{BB962C8B-B14F-4D97-AF65-F5344CB8AC3E}">
        <p14:creationId xmlns:p14="http://schemas.microsoft.com/office/powerpoint/2010/main" val="1753424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2F781-1E1A-E341-9A3A-9CD61257A619}"/>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picture containing snow, toy, man, sitting&#10;&#10;Description automatically generated">
            <a:extLst>
              <a:ext uri="{FF2B5EF4-FFF2-40B4-BE49-F238E27FC236}">
                <a16:creationId xmlns:a16="http://schemas.microsoft.com/office/drawing/2014/main" id="{3C205148-4F64-D547-A68F-35F7E42DB2C7}"/>
              </a:ext>
            </a:extLst>
          </p:cNvPr>
          <p:cNvPicPr>
            <a:picLocks noChangeAspect="1"/>
          </p:cNvPicPr>
          <p:nvPr/>
        </p:nvPicPr>
        <p:blipFill rotWithShape="1">
          <a:blip r:embed="rId3"/>
          <a:srcRect l="26507" t="1166" r="583" b="25924"/>
          <a:stretch/>
        </p:blipFill>
        <p:spPr>
          <a:xfrm flipH="1">
            <a:off x="-3" y="0"/>
            <a:ext cx="12191999" cy="6858000"/>
          </a:xfrm>
          <a:prstGeom prst="rect">
            <a:avLst/>
          </a:prstGeom>
        </p:spPr>
      </p:pic>
      <p:sp>
        <p:nvSpPr>
          <p:cNvPr id="6" name="Pladsholder til indhold 2">
            <a:extLst>
              <a:ext uri="{FF2B5EF4-FFF2-40B4-BE49-F238E27FC236}">
                <a16:creationId xmlns:a16="http://schemas.microsoft.com/office/drawing/2014/main" id="{B830C229-0262-4FB4-B978-B29AF1BA8D60}"/>
              </a:ext>
            </a:extLst>
          </p:cNvPr>
          <p:cNvSpPr txBox="1">
            <a:spLocks/>
          </p:cNvSpPr>
          <p:nvPr/>
        </p:nvSpPr>
        <p:spPr>
          <a:xfrm>
            <a:off x="604433" y="2110696"/>
            <a:ext cx="5206058" cy="421695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da-DK" sz="4800" dirty="0">
                <a:latin typeface="TT Hoves Medium" panose="02000503030000020004" pitchFamily="2" charset="77"/>
              </a:rPr>
              <a:t>3. </a:t>
            </a:r>
          </a:p>
          <a:p>
            <a:pPr algn="l">
              <a:lnSpc>
                <a:spcPct val="100000"/>
              </a:lnSpc>
            </a:pPr>
            <a:r>
              <a:rPr lang="da-DK" sz="4800" dirty="0">
                <a:latin typeface="TT Hoves Medium" panose="02000503030000020004" pitchFamily="2" charset="77"/>
              </a:rPr>
              <a:t>Byggeriets brug af digitale værktøjer under corona-krisen</a:t>
            </a:r>
          </a:p>
        </p:txBody>
      </p:sp>
      <p:pic>
        <p:nvPicPr>
          <p:cNvPr id="11" name="Picture 10">
            <a:extLst>
              <a:ext uri="{FF2B5EF4-FFF2-40B4-BE49-F238E27FC236}">
                <a16:creationId xmlns:a16="http://schemas.microsoft.com/office/drawing/2014/main" id="{B1D0201E-17B0-9043-BF6B-C1FB8F7035C0}"/>
              </a:ext>
            </a:extLst>
          </p:cNvPr>
          <p:cNvPicPr>
            <a:picLocks noChangeAspect="1"/>
          </p:cNvPicPr>
          <p:nvPr/>
        </p:nvPicPr>
        <p:blipFill rotWithShape="1">
          <a:blip r:embed="rId4"/>
          <a:srcRect l="14928" t="7408" r="10619" b="12221"/>
          <a:stretch/>
        </p:blipFill>
        <p:spPr>
          <a:xfrm>
            <a:off x="0" y="-919224"/>
            <a:ext cx="5540644" cy="3029919"/>
          </a:xfrm>
          <a:prstGeom prst="rect">
            <a:avLst/>
          </a:prstGeom>
        </p:spPr>
      </p:pic>
      <p:sp>
        <p:nvSpPr>
          <p:cNvPr id="12" name="TextBox 11">
            <a:extLst>
              <a:ext uri="{FF2B5EF4-FFF2-40B4-BE49-F238E27FC236}">
                <a16:creationId xmlns:a16="http://schemas.microsoft.com/office/drawing/2014/main" id="{A5940F4C-C858-5746-BD09-B79E6AECBB2F}"/>
              </a:ext>
            </a:extLst>
          </p:cNvPr>
          <p:cNvSpPr txBox="1"/>
          <p:nvPr/>
        </p:nvSpPr>
        <p:spPr>
          <a:xfrm>
            <a:off x="604433" y="1238132"/>
            <a:ext cx="4688237" cy="369332"/>
          </a:xfrm>
          <a:prstGeom prst="rect">
            <a:avLst/>
          </a:prstGeom>
          <a:noFill/>
        </p:spPr>
        <p:txBody>
          <a:bodyPr wrap="square" rtlCol="0">
            <a:spAutoFit/>
          </a:bodyPr>
          <a:lstStyle/>
          <a:p>
            <a:pPr marL="33338"/>
            <a:r>
              <a:rPr lang="da-DK" b="1" spc="300" dirty="0">
                <a:solidFill>
                  <a:schemeClr val="bg1"/>
                </a:solidFill>
                <a:latin typeface="TT Hoves DemiBold" panose="02000503030000020004" pitchFamily="2" charset="77"/>
                <a:cs typeface="Verdana" panose="020B0604030504040204" pitchFamily="34" charset="0"/>
              </a:rPr>
              <a:t>BYGGERIETS VIDENSCENTER</a:t>
            </a:r>
          </a:p>
        </p:txBody>
      </p:sp>
    </p:spTree>
    <p:extLst>
      <p:ext uri="{BB962C8B-B14F-4D97-AF65-F5344CB8AC3E}">
        <p14:creationId xmlns:p14="http://schemas.microsoft.com/office/powerpoint/2010/main" val="327060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9A10C-6714-084B-98A9-943FCCA844D6}"/>
              </a:ext>
            </a:extLst>
          </p:cNvPr>
          <p:cNvSpPr txBox="1"/>
          <p:nvPr/>
        </p:nvSpPr>
        <p:spPr>
          <a:xfrm>
            <a:off x="548924" y="1771213"/>
            <a:ext cx="4624960" cy="646331"/>
          </a:xfrm>
          <a:prstGeom prst="rect">
            <a:avLst/>
          </a:prstGeom>
          <a:noFill/>
        </p:spPr>
        <p:txBody>
          <a:bodyPr wrap="square" rtlCol="0">
            <a:spAutoFit/>
          </a:bodyPr>
          <a:lstStyle/>
          <a:p>
            <a:pPr marL="33338"/>
            <a:r>
              <a:rPr lang="da-DK" b="1" dirty="0">
                <a:latin typeface="TT Hoves Medium" panose="02000503030000020004" pitchFamily="2" charset="77"/>
                <a:cs typeface="Verdana" panose="020B0604030504040204" pitchFamily="34" charset="0"/>
              </a:rPr>
              <a:t>Corona-krisen har medvirket til en markant stigning i byggeriets brug af digitale værktøjer.</a:t>
            </a:r>
          </a:p>
        </p:txBody>
      </p:sp>
      <p:sp>
        <p:nvSpPr>
          <p:cNvPr id="5" name="TextBox 4">
            <a:extLst>
              <a:ext uri="{FF2B5EF4-FFF2-40B4-BE49-F238E27FC236}">
                <a16:creationId xmlns:a16="http://schemas.microsoft.com/office/drawing/2014/main" id="{81DB8A21-8CEF-2B43-B5FA-4FA202E639F9}"/>
              </a:ext>
            </a:extLst>
          </p:cNvPr>
          <p:cNvSpPr txBox="1"/>
          <p:nvPr/>
        </p:nvSpPr>
        <p:spPr>
          <a:xfrm>
            <a:off x="548923" y="4146674"/>
            <a:ext cx="4624961" cy="1477328"/>
          </a:xfrm>
          <a:prstGeom prst="rect">
            <a:avLst/>
          </a:prstGeom>
          <a:noFill/>
        </p:spPr>
        <p:txBody>
          <a:bodyPr wrap="square" rtlCol="0">
            <a:spAutoFit/>
          </a:bodyPr>
          <a:lstStyle/>
          <a:p>
            <a:pPr marL="33338"/>
            <a:r>
              <a:rPr lang="da-DK" dirty="0">
                <a:latin typeface="TT Hoves" panose="02000503030000020004" pitchFamily="2" charset="77"/>
                <a:cs typeface="Verdana" panose="020B0604030504040204" pitchFamily="34" charset="0"/>
              </a:rPr>
              <a:t>virksomheder har forøget brugen i forbindelse med mødeaktivitet (via Skype, Teams etc.) og mange har øget brugen af digitale værktøjer til deling af dokumenter, skriftlig intern kommunikation mv.</a:t>
            </a:r>
          </a:p>
        </p:txBody>
      </p:sp>
      <p:sp>
        <p:nvSpPr>
          <p:cNvPr id="8" name="TextBox 7">
            <a:extLst>
              <a:ext uri="{FF2B5EF4-FFF2-40B4-BE49-F238E27FC236}">
                <a16:creationId xmlns:a16="http://schemas.microsoft.com/office/drawing/2014/main" id="{AA8F7807-61D3-9C4B-BF0F-198F6803B832}"/>
              </a:ext>
            </a:extLst>
          </p:cNvPr>
          <p:cNvSpPr txBox="1"/>
          <p:nvPr/>
        </p:nvSpPr>
        <p:spPr>
          <a:xfrm>
            <a:off x="548923" y="2958943"/>
            <a:ext cx="4624961" cy="923330"/>
          </a:xfrm>
          <a:prstGeom prst="rect">
            <a:avLst/>
          </a:prstGeom>
          <a:noFill/>
        </p:spPr>
        <p:txBody>
          <a:bodyPr wrap="square" rtlCol="0">
            <a:spAutoFit/>
          </a:bodyPr>
          <a:lstStyle/>
          <a:p>
            <a:pPr marL="33338"/>
            <a:r>
              <a:rPr lang="da-DK" sz="5400" dirty="0">
                <a:latin typeface="TT Hoves Medium" panose="02000503030000020004" pitchFamily="2" charset="77"/>
                <a:cs typeface="Verdana" panose="020B0604030504040204" pitchFamily="34" charset="0"/>
              </a:rPr>
              <a:t>9 ud af 10</a:t>
            </a:r>
          </a:p>
        </p:txBody>
      </p:sp>
      <p:grpSp>
        <p:nvGrpSpPr>
          <p:cNvPr id="17" name="Group 16">
            <a:extLst>
              <a:ext uri="{FF2B5EF4-FFF2-40B4-BE49-F238E27FC236}">
                <a16:creationId xmlns:a16="http://schemas.microsoft.com/office/drawing/2014/main" id="{046C258F-E2EA-FE48-B944-A473B15FDFCA}"/>
              </a:ext>
            </a:extLst>
          </p:cNvPr>
          <p:cNvGrpSpPr/>
          <p:nvPr/>
        </p:nvGrpSpPr>
        <p:grpSpPr>
          <a:xfrm>
            <a:off x="10350586" y="477900"/>
            <a:ext cx="1852047" cy="716995"/>
            <a:chOff x="9477214" y="209227"/>
            <a:chExt cx="1852047" cy="716995"/>
          </a:xfrm>
        </p:grpSpPr>
        <p:sp>
          <p:nvSpPr>
            <p:cNvPr id="18" name="Rektangel 6">
              <a:extLst>
                <a:ext uri="{FF2B5EF4-FFF2-40B4-BE49-F238E27FC236}">
                  <a16:creationId xmlns:a16="http://schemas.microsoft.com/office/drawing/2014/main" id="{A2C8C287-2DCD-1744-BE21-694AB8A2BF04}"/>
                </a:ext>
              </a:extLst>
            </p:cNvPr>
            <p:cNvSpPr/>
            <p:nvPr/>
          </p:nvSpPr>
          <p:spPr>
            <a:xfrm>
              <a:off x="9477214" y="209227"/>
              <a:ext cx="1852047" cy="716995"/>
            </a:xfrm>
            <a:prstGeom prst="rect">
              <a:avLst/>
            </a:prstGeom>
            <a:solidFill>
              <a:srgbClr val="48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13" dirty="0"/>
            </a:p>
          </p:txBody>
        </p:sp>
        <p:pic>
          <p:nvPicPr>
            <p:cNvPr id="19" name="Picture 18">
              <a:extLst>
                <a:ext uri="{FF2B5EF4-FFF2-40B4-BE49-F238E27FC236}">
                  <a16:creationId xmlns:a16="http://schemas.microsoft.com/office/drawing/2014/main" id="{CBB2DB30-926D-6640-8DDA-7E1D1EA175DD}"/>
                </a:ext>
              </a:extLst>
            </p:cNvPr>
            <p:cNvPicPr>
              <a:picLocks noChangeAspect="1"/>
            </p:cNvPicPr>
            <p:nvPr/>
          </p:nvPicPr>
          <p:blipFill rotWithShape="1">
            <a:blip r:embed="rId2"/>
            <a:srcRect l="16771" t="35799" r="14524" b="30133"/>
            <a:stretch/>
          </p:blipFill>
          <p:spPr>
            <a:xfrm>
              <a:off x="9724017" y="403002"/>
              <a:ext cx="1326276" cy="333167"/>
            </a:xfrm>
            <a:prstGeom prst="rect">
              <a:avLst/>
            </a:prstGeom>
          </p:spPr>
        </p:pic>
      </p:grpSp>
      <p:sp>
        <p:nvSpPr>
          <p:cNvPr id="20" name="TextBox 19">
            <a:extLst>
              <a:ext uri="{FF2B5EF4-FFF2-40B4-BE49-F238E27FC236}">
                <a16:creationId xmlns:a16="http://schemas.microsoft.com/office/drawing/2014/main" id="{57FE7A36-378F-8B4D-B61F-0836B0E13D96}"/>
              </a:ext>
            </a:extLst>
          </p:cNvPr>
          <p:cNvSpPr txBox="1"/>
          <p:nvPr/>
        </p:nvSpPr>
        <p:spPr>
          <a:xfrm>
            <a:off x="548922" y="477899"/>
            <a:ext cx="8826571" cy="716995"/>
          </a:xfrm>
          <a:prstGeom prst="rect">
            <a:avLst/>
          </a:prstGeom>
          <a:noFill/>
        </p:spPr>
        <p:txBody>
          <a:bodyPr wrap="square" rtlCol="0" anchor="ctr">
            <a:noAutofit/>
          </a:bodyPr>
          <a:lstStyle/>
          <a:p>
            <a:r>
              <a:rPr lang="da-DK" sz="2800" dirty="0">
                <a:latin typeface="TT Hoves Medium" panose="02000503030000020004" pitchFamily="2" charset="77"/>
              </a:rPr>
              <a:t>3. Byggeriets brug af digitale værktøjer under corona-krisen</a:t>
            </a:r>
          </a:p>
        </p:txBody>
      </p:sp>
      <p:sp>
        <p:nvSpPr>
          <p:cNvPr id="23" name="TextBox 22">
            <a:extLst>
              <a:ext uri="{FF2B5EF4-FFF2-40B4-BE49-F238E27FC236}">
                <a16:creationId xmlns:a16="http://schemas.microsoft.com/office/drawing/2014/main" id="{9127E3E2-1C04-C34D-8C64-304DA8C9E0C8}"/>
              </a:ext>
            </a:extLst>
          </p:cNvPr>
          <p:cNvSpPr txBox="1"/>
          <p:nvPr/>
        </p:nvSpPr>
        <p:spPr>
          <a:xfrm>
            <a:off x="7901768" y="6427172"/>
            <a:ext cx="3600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Byggeriets brug af digitale værktøjer under corona-krisen</a:t>
            </a:r>
          </a:p>
        </p:txBody>
      </p:sp>
      <p:sp>
        <p:nvSpPr>
          <p:cNvPr id="24" name="TextBox 23">
            <a:extLst>
              <a:ext uri="{FF2B5EF4-FFF2-40B4-BE49-F238E27FC236}">
                <a16:creationId xmlns:a16="http://schemas.microsoft.com/office/drawing/2014/main" id="{C62294DA-92A3-D145-BB4C-888185FBF429}"/>
              </a:ext>
            </a:extLst>
          </p:cNvPr>
          <p:cNvSpPr txBox="1"/>
          <p:nvPr/>
        </p:nvSpPr>
        <p:spPr>
          <a:xfrm>
            <a:off x="11438704" y="6427172"/>
            <a:ext cx="684000" cy="261610"/>
          </a:xfrm>
          <a:prstGeom prst="rect">
            <a:avLst/>
          </a:prstGeom>
          <a:noFill/>
        </p:spPr>
        <p:txBody>
          <a:bodyPr wrap="square" rtlCol="0" anchor="ctr">
            <a:spAutoFit/>
          </a:bodyPr>
          <a:lstStyle/>
          <a:p>
            <a:pPr marL="33338"/>
            <a:r>
              <a:rPr lang="da-DK" sz="1100" dirty="0">
                <a:solidFill>
                  <a:schemeClr val="bg1">
                    <a:lumMod val="75000"/>
                  </a:schemeClr>
                </a:solidFill>
                <a:latin typeface="TT Hoves Medium" panose="02000503030000020004" pitchFamily="2" charset="77"/>
                <a:cs typeface="Verdana" panose="020B0604030504040204" pitchFamily="34" charset="0"/>
              </a:rPr>
              <a:t>Side 7</a:t>
            </a:r>
          </a:p>
        </p:txBody>
      </p:sp>
      <p:pic>
        <p:nvPicPr>
          <p:cNvPr id="14" name="Picture 13">
            <a:extLst>
              <a:ext uri="{FF2B5EF4-FFF2-40B4-BE49-F238E27FC236}">
                <a16:creationId xmlns:a16="http://schemas.microsoft.com/office/drawing/2014/main" id="{A35C78FB-26D0-5E41-BEFA-7E8471F3CD38}"/>
              </a:ext>
            </a:extLst>
          </p:cNvPr>
          <p:cNvPicPr>
            <a:picLocks noChangeAspect="1"/>
          </p:cNvPicPr>
          <p:nvPr/>
        </p:nvPicPr>
        <p:blipFill>
          <a:blip r:embed="rId3"/>
          <a:stretch>
            <a:fillRect/>
          </a:stretch>
        </p:blipFill>
        <p:spPr>
          <a:xfrm>
            <a:off x="5378599" y="1771212"/>
            <a:ext cx="6604000" cy="4165600"/>
          </a:xfrm>
          <a:prstGeom prst="rect">
            <a:avLst/>
          </a:prstGeom>
        </p:spPr>
      </p:pic>
    </p:spTree>
    <p:extLst>
      <p:ext uri="{BB962C8B-B14F-4D97-AF65-F5344CB8AC3E}">
        <p14:creationId xmlns:p14="http://schemas.microsoft.com/office/powerpoint/2010/main" val="2930655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TotalTime>
  <Words>1330</Words>
  <Application>Microsoft Office PowerPoint</Application>
  <PresentationFormat>Widescreen</PresentationFormat>
  <Paragraphs>106</Paragraphs>
  <Slides>17</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17</vt:i4>
      </vt:variant>
    </vt:vector>
  </HeadingPairs>
  <TitlesOfParts>
    <vt:vector size="24" baseType="lpstr">
      <vt:lpstr>Arial</vt:lpstr>
      <vt:lpstr>Calibri</vt:lpstr>
      <vt:lpstr>Calibri Light</vt:lpstr>
      <vt:lpstr>TT Hoves</vt:lpstr>
      <vt:lpstr>TT Hoves DemiBold</vt:lpstr>
      <vt:lpstr>TT Hoves Medium</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Byggebranchens brug af digitale værktøjer under corona-krisen</dc:title>
  <dc:creator>CPA (Christopher Paul Adam)</dc:creator>
  <cp:lastModifiedBy>JW (Jimi Walldo)</cp:lastModifiedBy>
  <cp:revision>55</cp:revision>
  <dcterms:created xsi:type="dcterms:W3CDTF">2020-04-21T14:15:07Z</dcterms:created>
  <dcterms:modified xsi:type="dcterms:W3CDTF">2020-05-18T11:06:36Z</dcterms:modified>
</cp:coreProperties>
</file>