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4"/>
    <p:sldMasterId id="2147483747" r:id="rId5"/>
    <p:sldMasterId id="2147483732" r:id="rId6"/>
    <p:sldMasterId id="2147483786" r:id="rId7"/>
    <p:sldMasterId id="2147483648" r:id="rId8"/>
    <p:sldMasterId id="2147483720" r:id="rId9"/>
  </p:sldMasterIdLst>
  <p:notesMasterIdLst>
    <p:notesMasterId r:id="rId54"/>
  </p:notesMasterIdLst>
  <p:sldIdLst>
    <p:sldId id="2142533657" r:id="rId10"/>
    <p:sldId id="2142533666" r:id="rId11"/>
    <p:sldId id="2142533655" r:id="rId12"/>
    <p:sldId id="2142533664" r:id="rId13"/>
    <p:sldId id="2142533656" r:id="rId14"/>
    <p:sldId id="2142533665" r:id="rId15"/>
    <p:sldId id="2142533667" r:id="rId16"/>
    <p:sldId id="2142533659" r:id="rId17"/>
    <p:sldId id="2142533698" r:id="rId18"/>
    <p:sldId id="2142533697" r:id="rId19"/>
    <p:sldId id="2142533696" r:id="rId20"/>
    <p:sldId id="2142533695" r:id="rId21"/>
    <p:sldId id="2142533694" r:id="rId22"/>
    <p:sldId id="2142533693" r:id="rId23"/>
    <p:sldId id="2142533692" r:id="rId24"/>
    <p:sldId id="2142533691" r:id="rId25"/>
    <p:sldId id="2142533690" r:id="rId26"/>
    <p:sldId id="2142533689" r:id="rId27"/>
    <p:sldId id="2142533688" r:id="rId28"/>
    <p:sldId id="2142533687" r:id="rId29"/>
    <p:sldId id="2142533686" r:id="rId30"/>
    <p:sldId id="2142533685" r:id="rId31"/>
    <p:sldId id="2142533684" r:id="rId32"/>
    <p:sldId id="2142533683" r:id="rId33"/>
    <p:sldId id="2142533682" r:id="rId34"/>
    <p:sldId id="2142533681" r:id="rId35"/>
    <p:sldId id="2142533680" r:id="rId36"/>
    <p:sldId id="2142533679" r:id="rId37"/>
    <p:sldId id="2142533678" r:id="rId38"/>
    <p:sldId id="2142533677" r:id="rId39"/>
    <p:sldId id="2142533676" r:id="rId40"/>
    <p:sldId id="2142533675" r:id="rId41"/>
    <p:sldId id="2142533674" r:id="rId42"/>
    <p:sldId id="2142533673" r:id="rId43"/>
    <p:sldId id="2142533672" r:id="rId44"/>
    <p:sldId id="2142533671" r:id="rId45"/>
    <p:sldId id="2142533670" r:id="rId46"/>
    <p:sldId id="2142533669" r:id="rId47"/>
    <p:sldId id="2142533658" r:id="rId48"/>
    <p:sldId id="2142533660" r:id="rId49"/>
    <p:sldId id="2142533661" r:id="rId50"/>
    <p:sldId id="2142533668" r:id="rId51"/>
    <p:sldId id="2142533662" r:id="rId52"/>
    <p:sldId id="2142533663" r:id="rId5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E132F-23D8-A921-85B0-68B86A88717E}" v="95" dt="2023-10-02T12:07:44.390"/>
    <p1510:client id="{5610204D-7B5F-452E-8874-DFB0A36D1F3F}" v="3" dt="2023-10-02T11:38:24.785"/>
    <p1510:client id="{AC74348F-45E7-4560-847B-4C02CFF2D9DE}" v="697" dt="2023-10-02T13:36:26.100"/>
    <p1510:client id="{B529B9B6-B68E-8624-E374-E6E50A04BA9F}" v="30" dt="2023-09-27T10:09:54.679"/>
    <p1510:client id="{FAA0357C-D671-BF3F-99DB-6BE02CE8E8B4}" v="178" dt="2023-10-03T05:41:05.502"/>
    <p1510:client id="{FC281CBD-B6DA-B1D9-FF0D-6AA091073F4C}" v="12" dt="2023-09-27T11:06:46.664"/>
    <p1510:client id="{FEEED17F-FCB6-4036-B2E1-0CD676F52BAB}" v="4" vWet="8" dt="2023-09-27T11:05:35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32314B-BB42-44E7-9577-8684C48BE46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406D47EB-99E3-4169-BD65-7B2499700B7E}">
      <dgm:prSet phldrT="[Text]"/>
      <dgm:spPr>
        <a:xfrm>
          <a:off x="3712813" y="32384"/>
          <a:ext cx="1092255" cy="109225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sv-SE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577DB45D-EA1F-4D4F-B740-C23180443E1A}" type="parTrans" cxnId="{644ECB97-9801-448E-AF02-796B32C6DEAE}">
      <dgm:prSet/>
      <dgm:spPr/>
      <dgm:t>
        <a:bodyPr/>
        <a:lstStyle/>
        <a:p>
          <a:endParaRPr lang="sv-SE"/>
        </a:p>
      </dgm:t>
    </dgm:pt>
    <dgm:pt modelId="{596DC442-6886-4A0F-8B8C-526428E39459}" type="sibTrans" cxnId="{644ECB97-9801-448E-AF02-796B32C6DEAE}">
      <dgm:prSet/>
      <dgm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sv-SE"/>
        </a:p>
      </dgm:t>
    </dgm:pt>
    <dgm:pt modelId="{8A4A1F1A-820B-40F2-B358-FECA210707FC}">
      <dgm:prSet phldrT="[Text]"/>
      <dgm:spPr>
        <a:xfrm>
          <a:off x="4372794" y="2063597"/>
          <a:ext cx="1092255" cy="109225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sv-SE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CEA8285C-CA4E-46B3-82DA-2292E72EA465}" type="parTrans" cxnId="{CE143F89-D593-4296-A03B-9861317645C4}">
      <dgm:prSet/>
      <dgm:spPr/>
      <dgm:t>
        <a:bodyPr/>
        <a:lstStyle/>
        <a:p>
          <a:endParaRPr lang="sv-SE"/>
        </a:p>
      </dgm:t>
    </dgm:pt>
    <dgm:pt modelId="{6F139177-F0D6-45F7-BE8E-A2A92957D80D}" type="sibTrans" cxnId="{CE143F89-D593-4296-A03B-9861317645C4}">
      <dgm:prSet/>
      <dgm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sv-SE"/>
        </a:p>
      </dgm:t>
    </dgm:pt>
    <dgm:pt modelId="{4A1AE774-5BA4-4513-BFC4-6B489650EB0F}">
      <dgm:prSet phldrT="[Text]"/>
      <dgm:spPr>
        <a:xfrm>
          <a:off x="2644941" y="3318956"/>
          <a:ext cx="1092255" cy="109225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sv-SE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E004B045-1BB9-4584-AE76-09C66B7F0EDD}" type="parTrans" cxnId="{72B3FDAE-18DD-45D5-A3A3-6D6FE1131B93}">
      <dgm:prSet/>
      <dgm:spPr/>
      <dgm:t>
        <a:bodyPr/>
        <a:lstStyle/>
        <a:p>
          <a:endParaRPr lang="sv-SE"/>
        </a:p>
      </dgm:t>
    </dgm:pt>
    <dgm:pt modelId="{871F592C-4874-4635-B9BB-6AB6F50D5401}" type="sibTrans" cxnId="{72B3FDAE-18DD-45D5-A3A3-6D6FE1131B93}">
      <dgm:prSet/>
      <dgm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sv-SE"/>
        </a:p>
      </dgm:t>
    </dgm:pt>
    <dgm:pt modelId="{66AF9906-A89C-43BE-9FF4-9E812490E9D5}">
      <dgm:prSet phldrT="[Text]"/>
      <dgm:spPr>
        <a:xfrm>
          <a:off x="917088" y="2063597"/>
          <a:ext cx="1092255" cy="109225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sv-SE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62CD061-15DE-4D57-B8A9-93E690426A39}" type="parTrans" cxnId="{1B2F9540-65FE-4263-ABED-4FB6E85E3A84}">
      <dgm:prSet/>
      <dgm:spPr/>
      <dgm:t>
        <a:bodyPr/>
        <a:lstStyle/>
        <a:p>
          <a:endParaRPr lang="sv-SE"/>
        </a:p>
      </dgm:t>
    </dgm:pt>
    <dgm:pt modelId="{10FD2BCF-4EA1-4D0A-A16C-96B0C8350910}" type="sibTrans" cxnId="{1B2F9540-65FE-4263-ABED-4FB6E85E3A84}">
      <dgm:prSet/>
      <dgm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sv-SE"/>
        </a:p>
      </dgm:t>
    </dgm:pt>
    <dgm:pt modelId="{2301950A-9B5E-41AD-B1BB-B219F0B9148C}">
      <dgm:prSet phldrT="[Text]"/>
      <dgm:spPr>
        <a:xfrm>
          <a:off x="1577069" y="32384"/>
          <a:ext cx="1092255" cy="109225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sv-SE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9D6CD88E-1982-43CA-8A7A-E6BD5035C8C6}" type="parTrans" cxnId="{5DED6EA0-E0C9-4628-9C85-59BCBBCFE817}">
      <dgm:prSet/>
      <dgm:spPr/>
      <dgm:t>
        <a:bodyPr/>
        <a:lstStyle/>
        <a:p>
          <a:endParaRPr lang="sv-SE"/>
        </a:p>
      </dgm:t>
    </dgm:pt>
    <dgm:pt modelId="{568D5B27-573E-483B-8FDF-843F65D26E61}" type="sibTrans" cxnId="{5DED6EA0-E0C9-4628-9C85-59BCBBCFE817}">
      <dgm:prSet/>
      <dgm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sv-SE"/>
        </a:p>
      </dgm:t>
    </dgm:pt>
    <dgm:pt modelId="{7539B958-0A2A-4FD2-8A26-4309861A29F2}" type="pres">
      <dgm:prSet presAssocID="{B732314B-BB42-44E7-9577-8684C48BE467}" presName="cycle" presStyleCnt="0">
        <dgm:presLayoutVars>
          <dgm:dir/>
          <dgm:resizeHandles val="exact"/>
        </dgm:presLayoutVars>
      </dgm:prSet>
      <dgm:spPr/>
    </dgm:pt>
    <dgm:pt modelId="{022BEBBE-DF15-4610-B0E5-5FEA51F7B8A4}" type="pres">
      <dgm:prSet presAssocID="{406D47EB-99E3-4169-BD65-7B2499700B7E}" presName="dummy" presStyleCnt="0"/>
      <dgm:spPr/>
    </dgm:pt>
    <dgm:pt modelId="{36A66868-9333-4D50-8221-E0AD78FCF7CD}" type="pres">
      <dgm:prSet presAssocID="{406D47EB-99E3-4169-BD65-7B2499700B7E}" presName="node" presStyleLbl="revTx" presStyleIdx="0" presStyleCnt="5">
        <dgm:presLayoutVars>
          <dgm:bulletEnabled val="1"/>
        </dgm:presLayoutVars>
      </dgm:prSet>
      <dgm:spPr/>
    </dgm:pt>
    <dgm:pt modelId="{CF0C1EE1-2B30-4588-A389-883EDE92CB61}" type="pres">
      <dgm:prSet presAssocID="{596DC442-6886-4A0F-8B8C-526428E39459}" presName="sibTrans" presStyleLbl="node1" presStyleIdx="0" presStyleCnt="5"/>
      <dgm:spPr/>
    </dgm:pt>
    <dgm:pt modelId="{042113A8-93B2-4C39-AF71-BB37AC1A10BA}" type="pres">
      <dgm:prSet presAssocID="{8A4A1F1A-820B-40F2-B358-FECA210707FC}" presName="dummy" presStyleCnt="0"/>
      <dgm:spPr/>
    </dgm:pt>
    <dgm:pt modelId="{98FC3539-6CCD-46F3-BC03-32A57952BB71}" type="pres">
      <dgm:prSet presAssocID="{8A4A1F1A-820B-40F2-B358-FECA210707FC}" presName="node" presStyleLbl="revTx" presStyleIdx="1" presStyleCnt="5">
        <dgm:presLayoutVars>
          <dgm:bulletEnabled val="1"/>
        </dgm:presLayoutVars>
      </dgm:prSet>
      <dgm:spPr/>
    </dgm:pt>
    <dgm:pt modelId="{913C90A9-AC2A-40D6-8B47-AA3E6888878E}" type="pres">
      <dgm:prSet presAssocID="{6F139177-F0D6-45F7-BE8E-A2A92957D80D}" presName="sibTrans" presStyleLbl="node1" presStyleIdx="1" presStyleCnt="5"/>
      <dgm:spPr/>
    </dgm:pt>
    <dgm:pt modelId="{5FC58C20-1C8C-432A-BB9E-C2BD44DB8F26}" type="pres">
      <dgm:prSet presAssocID="{4A1AE774-5BA4-4513-BFC4-6B489650EB0F}" presName="dummy" presStyleCnt="0"/>
      <dgm:spPr/>
    </dgm:pt>
    <dgm:pt modelId="{DC263A97-7EDE-42CF-9413-FE1E90FE559E}" type="pres">
      <dgm:prSet presAssocID="{4A1AE774-5BA4-4513-BFC4-6B489650EB0F}" presName="node" presStyleLbl="revTx" presStyleIdx="2" presStyleCnt="5">
        <dgm:presLayoutVars>
          <dgm:bulletEnabled val="1"/>
        </dgm:presLayoutVars>
      </dgm:prSet>
      <dgm:spPr/>
    </dgm:pt>
    <dgm:pt modelId="{D766546E-7A07-46E9-B755-5F8EA3A4097B}" type="pres">
      <dgm:prSet presAssocID="{871F592C-4874-4635-B9BB-6AB6F50D5401}" presName="sibTrans" presStyleLbl="node1" presStyleIdx="2" presStyleCnt="5"/>
      <dgm:spPr/>
    </dgm:pt>
    <dgm:pt modelId="{7BFEBCB3-08D9-4878-97AD-748298BC7EC3}" type="pres">
      <dgm:prSet presAssocID="{66AF9906-A89C-43BE-9FF4-9E812490E9D5}" presName="dummy" presStyleCnt="0"/>
      <dgm:spPr/>
    </dgm:pt>
    <dgm:pt modelId="{B3437B9A-D56C-412F-BB07-C0C294B56F6D}" type="pres">
      <dgm:prSet presAssocID="{66AF9906-A89C-43BE-9FF4-9E812490E9D5}" presName="node" presStyleLbl="revTx" presStyleIdx="3" presStyleCnt="5">
        <dgm:presLayoutVars>
          <dgm:bulletEnabled val="1"/>
        </dgm:presLayoutVars>
      </dgm:prSet>
      <dgm:spPr/>
    </dgm:pt>
    <dgm:pt modelId="{764560C6-085F-4A9D-872C-FCF71E519048}" type="pres">
      <dgm:prSet presAssocID="{10FD2BCF-4EA1-4D0A-A16C-96B0C8350910}" presName="sibTrans" presStyleLbl="node1" presStyleIdx="3" presStyleCnt="5"/>
      <dgm:spPr/>
    </dgm:pt>
    <dgm:pt modelId="{37C58B94-910B-489D-9B04-9105FE3F41F5}" type="pres">
      <dgm:prSet presAssocID="{2301950A-9B5E-41AD-B1BB-B219F0B9148C}" presName="dummy" presStyleCnt="0"/>
      <dgm:spPr/>
    </dgm:pt>
    <dgm:pt modelId="{CA50F9AA-1F98-433F-A2A5-52D8135308D1}" type="pres">
      <dgm:prSet presAssocID="{2301950A-9B5E-41AD-B1BB-B219F0B9148C}" presName="node" presStyleLbl="revTx" presStyleIdx="4" presStyleCnt="5">
        <dgm:presLayoutVars>
          <dgm:bulletEnabled val="1"/>
        </dgm:presLayoutVars>
      </dgm:prSet>
      <dgm:spPr/>
    </dgm:pt>
    <dgm:pt modelId="{AA573F84-B477-4ACE-AC4D-C1945D204B5F}" type="pres">
      <dgm:prSet presAssocID="{568D5B27-573E-483B-8FDF-843F65D26E61}" presName="sibTrans" presStyleLbl="node1" presStyleIdx="4" presStyleCnt="5"/>
      <dgm:spPr/>
    </dgm:pt>
  </dgm:ptLst>
  <dgm:cxnLst>
    <dgm:cxn modelId="{E4EECE22-05D5-4A45-B207-E2E1C3035684}" type="presOf" srcId="{8A4A1F1A-820B-40F2-B358-FECA210707FC}" destId="{98FC3539-6CCD-46F3-BC03-32A57952BB71}" srcOrd="0" destOrd="0" presId="urn:microsoft.com/office/officeart/2005/8/layout/cycle1"/>
    <dgm:cxn modelId="{1B2F9540-65FE-4263-ABED-4FB6E85E3A84}" srcId="{B732314B-BB42-44E7-9577-8684C48BE467}" destId="{66AF9906-A89C-43BE-9FF4-9E812490E9D5}" srcOrd="3" destOrd="0" parTransId="{162CD061-15DE-4D57-B8A9-93E690426A39}" sibTransId="{10FD2BCF-4EA1-4D0A-A16C-96B0C8350910}"/>
    <dgm:cxn modelId="{E2EB7651-C49C-4256-88C6-4A35755F31B5}" type="presOf" srcId="{871F592C-4874-4635-B9BB-6AB6F50D5401}" destId="{D766546E-7A07-46E9-B755-5F8EA3A4097B}" srcOrd="0" destOrd="0" presId="urn:microsoft.com/office/officeart/2005/8/layout/cycle1"/>
    <dgm:cxn modelId="{E0AF045A-BA6A-4B8A-8B99-6909A09633D2}" type="presOf" srcId="{6F139177-F0D6-45F7-BE8E-A2A92957D80D}" destId="{913C90A9-AC2A-40D6-8B47-AA3E6888878E}" srcOrd="0" destOrd="0" presId="urn:microsoft.com/office/officeart/2005/8/layout/cycle1"/>
    <dgm:cxn modelId="{B89DB885-270B-43AD-98CE-9B5D6F9F126A}" type="presOf" srcId="{596DC442-6886-4A0F-8B8C-526428E39459}" destId="{CF0C1EE1-2B30-4588-A389-883EDE92CB61}" srcOrd="0" destOrd="0" presId="urn:microsoft.com/office/officeart/2005/8/layout/cycle1"/>
    <dgm:cxn modelId="{CE143F89-D593-4296-A03B-9861317645C4}" srcId="{B732314B-BB42-44E7-9577-8684C48BE467}" destId="{8A4A1F1A-820B-40F2-B358-FECA210707FC}" srcOrd="1" destOrd="0" parTransId="{CEA8285C-CA4E-46B3-82DA-2292E72EA465}" sibTransId="{6F139177-F0D6-45F7-BE8E-A2A92957D80D}"/>
    <dgm:cxn modelId="{ABE18489-E3FF-443E-9E30-EF368B126ED4}" type="presOf" srcId="{B732314B-BB42-44E7-9577-8684C48BE467}" destId="{7539B958-0A2A-4FD2-8A26-4309861A29F2}" srcOrd="0" destOrd="0" presId="urn:microsoft.com/office/officeart/2005/8/layout/cycle1"/>
    <dgm:cxn modelId="{E0BBF693-351E-4B8D-8FC7-AC90EC87B481}" type="presOf" srcId="{568D5B27-573E-483B-8FDF-843F65D26E61}" destId="{AA573F84-B477-4ACE-AC4D-C1945D204B5F}" srcOrd="0" destOrd="0" presId="urn:microsoft.com/office/officeart/2005/8/layout/cycle1"/>
    <dgm:cxn modelId="{644ECB97-9801-448E-AF02-796B32C6DEAE}" srcId="{B732314B-BB42-44E7-9577-8684C48BE467}" destId="{406D47EB-99E3-4169-BD65-7B2499700B7E}" srcOrd="0" destOrd="0" parTransId="{577DB45D-EA1F-4D4F-B740-C23180443E1A}" sibTransId="{596DC442-6886-4A0F-8B8C-526428E39459}"/>
    <dgm:cxn modelId="{A9416E98-23C0-4808-80CD-DF68DF4BC64C}" type="presOf" srcId="{2301950A-9B5E-41AD-B1BB-B219F0B9148C}" destId="{CA50F9AA-1F98-433F-A2A5-52D8135308D1}" srcOrd="0" destOrd="0" presId="urn:microsoft.com/office/officeart/2005/8/layout/cycle1"/>
    <dgm:cxn modelId="{9C28AA98-2097-4D99-AC20-ADCBF1830228}" type="presOf" srcId="{66AF9906-A89C-43BE-9FF4-9E812490E9D5}" destId="{B3437B9A-D56C-412F-BB07-C0C294B56F6D}" srcOrd="0" destOrd="0" presId="urn:microsoft.com/office/officeart/2005/8/layout/cycle1"/>
    <dgm:cxn modelId="{5DED6EA0-E0C9-4628-9C85-59BCBBCFE817}" srcId="{B732314B-BB42-44E7-9577-8684C48BE467}" destId="{2301950A-9B5E-41AD-B1BB-B219F0B9148C}" srcOrd="4" destOrd="0" parTransId="{9D6CD88E-1982-43CA-8A7A-E6BD5035C8C6}" sibTransId="{568D5B27-573E-483B-8FDF-843F65D26E61}"/>
    <dgm:cxn modelId="{72B3FDAE-18DD-45D5-A3A3-6D6FE1131B93}" srcId="{B732314B-BB42-44E7-9577-8684C48BE467}" destId="{4A1AE774-5BA4-4513-BFC4-6B489650EB0F}" srcOrd="2" destOrd="0" parTransId="{E004B045-1BB9-4584-AE76-09C66B7F0EDD}" sibTransId="{871F592C-4874-4635-B9BB-6AB6F50D5401}"/>
    <dgm:cxn modelId="{B76F7AD3-70A1-4C26-982C-14857609A7B8}" type="presOf" srcId="{4A1AE774-5BA4-4513-BFC4-6B489650EB0F}" destId="{DC263A97-7EDE-42CF-9413-FE1E90FE559E}" srcOrd="0" destOrd="0" presId="urn:microsoft.com/office/officeart/2005/8/layout/cycle1"/>
    <dgm:cxn modelId="{FAD3CDDF-FD47-4736-8AC0-2E7B983BD2FA}" type="presOf" srcId="{406D47EB-99E3-4169-BD65-7B2499700B7E}" destId="{36A66868-9333-4D50-8221-E0AD78FCF7CD}" srcOrd="0" destOrd="0" presId="urn:microsoft.com/office/officeart/2005/8/layout/cycle1"/>
    <dgm:cxn modelId="{F1F8C9E6-1F41-40F7-A87A-4715E84837BA}" type="presOf" srcId="{10FD2BCF-4EA1-4D0A-A16C-96B0C8350910}" destId="{764560C6-085F-4A9D-872C-FCF71E519048}" srcOrd="0" destOrd="0" presId="urn:microsoft.com/office/officeart/2005/8/layout/cycle1"/>
    <dgm:cxn modelId="{35CF962C-2B64-4A43-B850-CA38E62DD887}" type="presParOf" srcId="{7539B958-0A2A-4FD2-8A26-4309861A29F2}" destId="{022BEBBE-DF15-4610-B0E5-5FEA51F7B8A4}" srcOrd="0" destOrd="0" presId="urn:microsoft.com/office/officeart/2005/8/layout/cycle1"/>
    <dgm:cxn modelId="{EDAC27AE-9231-491D-9A7A-052FCC97E2E7}" type="presParOf" srcId="{7539B958-0A2A-4FD2-8A26-4309861A29F2}" destId="{36A66868-9333-4D50-8221-E0AD78FCF7CD}" srcOrd="1" destOrd="0" presId="urn:microsoft.com/office/officeart/2005/8/layout/cycle1"/>
    <dgm:cxn modelId="{A7898CAA-3AFE-4885-88EF-3B0A969E7625}" type="presParOf" srcId="{7539B958-0A2A-4FD2-8A26-4309861A29F2}" destId="{CF0C1EE1-2B30-4588-A389-883EDE92CB61}" srcOrd="2" destOrd="0" presId="urn:microsoft.com/office/officeart/2005/8/layout/cycle1"/>
    <dgm:cxn modelId="{F9618F57-3441-418C-B8D6-EF4904EA44DD}" type="presParOf" srcId="{7539B958-0A2A-4FD2-8A26-4309861A29F2}" destId="{042113A8-93B2-4C39-AF71-BB37AC1A10BA}" srcOrd="3" destOrd="0" presId="urn:microsoft.com/office/officeart/2005/8/layout/cycle1"/>
    <dgm:cxn modelId="{FD5C24DB-F15B-4ECE-92E5-0271DEB95958}" type="presParOf" srcId="{7539B958-0A2A-4FD2-8A26-4309861A29F2}" destId="{98FC3539-6CCD-46F3-BC03-32A57952BB71}" srcOrd="4" destOrd="0" presId="urn:microsoft.com/office/officeart/2005/8/layout/cycle1"/>
    <dgm:cxn modelId="{0D0ECC79-1252-4231-B079-2EE3A1BEB525}" type="presParOf" srcId="{7539B958-0A2A-4FD2-8A26-4309861A29F2}" destId="{913C90A9-AC2A-40D6-8B47-AA3E6888878E}" srcOrd="5" destOrd="0" presId="urn:microsoft.com/office/officeart/2005/8/layout/cycle1"/>
    <dgm:cxn modelId="{385A8DAC-8981-4497-9765-A9CC39CC2D7B}" type="presParOf" srcId="{7539B958-0A2A-4FD2-8A26-4309861A29F2}" destId="{5FC58C20-1C8C-432A-BB9E-C2BD44DB8F26}" srcOrd="6" destOrd="0" presId="urn:microsoft.com/office/officeart/2005/8/layout/cycle1"/>
    <dgm:cxn modelId="{6A9730DC-BA06-4079-A9B6-5C918C3FD70F}" type="presParOf" srcId="{7539B958-0A2A-4FD2-8A26-4309861A29F2}" destId="{DC263A97-7EDE-42CF-9413-FE1E90FE559E}" srcOrd="7" destOrd="0" presId="urn:microsoft.com/office/officeart/2005/8/layout/cycle1"/>
    <dgm:cxn modelId="{ED691CA4-7B3E-4992-9F0C-A33F1F7209C2}" type="presParOf" srcId="{7539B958-0A2A-4FD2-8A26-4309861A29F2}" destId="{D766546E-7A07-46E9-B755-5F8EA3A4097B}" srcOrd="8" destOrd="0" presId="urn:microsoft.com/office/officeart/2005/8/layout/cycle1"/>
    <dgm:cxn modelId="{ED9E919A-E613-4869-9CEF-E4C27CE514BC}" type="presParOf" srcId="{7539B958-0A2A-4FD2-8A26-4309861A29F2}" destId="{7BFEBCB3-08D9-4878-97AD-748298BC7EC3}" srcOrd="9" destOrd="0" presId="urn:microsoft.com/office/officeart/2005/8/layout/cycle1"/>
    <dgm:cxn modelId="{4EF77EC7-66D2-4F7D-8A57-DAF436A034E4}" type="presParOf" srcId="{7539B958-0A2A-4FD2-8A26-4309861A29F2}" destId="{B3437B9A-D56C-412F-BB07-C0C294B56F6D}" srcOrd="10" destOrd="0" presId="urn:microsoft.com/office/officeart/2005/8/layout/cycle1"/>
    <dgm:cxn modelId="{A7872253-3B6B-4249-8E57-A4AD31021811}" type="presParOf" srcId="{7539B958-0A2A-4FD2-8A26-4309861A29F2}" destId="{764560C6-085F-4A9D-872C-FCF71E519048}" srcOrd="11" destOrd="0" presId="urn:microsoft.com/office/officeart/2005/8/layout/cycle1"/>
    <dgm:cxn modelId="{DBF5B7FC-03C3-4EF7-BF92-EA7665563B7F}" type="presParOf" srcId="{7539B958-0A2A-4FD2-8A26-4309861A29F2}" destId="{37C58B94-910B-489D-9B04-9105FE3F41F5}" srcOrd="12" destOrd="0" presId="urn:microsoft.com/office/officeart/2005/8/layout/cycle1"/>
    <dgm:cxn modelId="{4F923255-9552-4565-A564-CDB12C580EE7}" type="presParOf" srcId="{7539B958-0A2A-4FD2-8A26-4309861A29F2}" destId="{CA50F9AA-1F98-433F-A2A5-52D8135308D1}" srcOrd="13" destOrd="0" presId="urn:microsoft.com/office/officeart/2005/8/layout/cycle1"/>
    <dgm:cxn modelId="{B35438FA-7B7F-4488-8A89-DDBBE813340A}" type="presParOf" srcId="{7539B958-0A2A-4FD2-8A26-4309861A29F2}" destId="{AA573F84-B477-4ACE-AC4D-C1945D204B5F}" srcOrd="14" destOrd="0" presId="urn:microsoft.com/office/officeart/2005/8/layout/cycle1"/>
  </dgm:cxnLst>
  <dgm:bg>
    <a:solidFill>
      <a:schemeClr val="bg1">
        <a:alpha val="62000"/>
      </a:schemeClr>
    </a:solidFill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66868-9333-4D50-8221-E0AD78FCF7CD}">
      <dsp:nvSpPr>
        <dsp:cNvPr id="0" name=""/>
        <dsp:cNvSpPr/>
      </dsp:nvSpPr>
      <dsp:spPr>
        <a:xfrm>
          <a:off x="3712813" y="32384"/>
          <a:ext cx="1092255" cy="1092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3712813" y="32384"/>
        <a:ext cx="1092255" cy="1092255"/>
      </dsp:txXfrm>
    </dsp:sp>
    <dsp:sp modelId="{CF0C1EE1-2B30-4588-A389-883EDE92CB61}">
      <dsp:nvSpPr>
        <dsp:cNvPr id="0" name=""/>
        <dsp:cNvSpPr/>
      </dsp:nvSpPr>
      <dsp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C3539-6CCD-46F3-BC03-32A57952BB71}">
      <dsp:nvSpPr>
        <dsp:cNvPr id="0" name=""/>
        <dsp:cNvSpPr/>
      </dsp:nvSpPr>
      <dsp:spPr>
        <a:xfrm>
          <a:off x="4372794" y="2063597"/>
          <a:ext cx="1092255" cy="1092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372794" y="2063597"/>
        <a:ext cx="1092255" cy="1092255"/>
      </dsp:txXfrm>
    </dsp:sp>
    <dsp:sp modelId="{913C90A9-AC2A-40D6-8B47-AA3E6888878E}">
      <dsp:nvSpPr>
        <dsp:cNvPr id="0" name=""/>
        <dsp:cNvSpPr/>
      </dsp:nvSpPr>
      <dsp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63A97-7EDE-42CF-9413-FE1E90FE559E}">
      <dsp:nvSpPr>
        <dsp:cNvPr id="0" name=""/>
        <dsp:cNvSpPr/>
      </dsp:nvSpPr>
      <dsp:spPr>
        <a:xfrm>
          <a:off x="2644941" y="3318956"/>
          <a:ext cx="1092255" cy="1092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644941" y="3318956"/>
        <a:ext cx="1092255" cy="1092255"/>
      </dsp:txXfrm>
    </dsp:sp>
    <dsp:sp modelId="{D766546E-7A07-46E9-B755-5F8EA3A4097B}">
      <dsp:nvSpPr>
        <dsp:cNvPr id="0" name=""/>
        <dsp:cNvSpPr/>
      </dsp:nvSpPr>
      <dsp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37B9A-D56C-412F-BB07-C0C294B56F6D}">
      <dsp:nvSpPr>
        <dsp:cNvPr id="0" name=""/>
        <dsp:cNvSpPr/>
      </dsp:nvSpPr>
      <dsp:spPr>
        <a:xfrm>
          <a:off x="917088" y="2063597"/>
          <a:ext cx="1092255" cy="1092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917088" y="2063597"/>
        <a:ext cx="1092255" cy="1092255"/>
      </dsp:txXfrm>
    </dsp:sp>
    <dsp:sp modelId="{764560C6-085F-4A9D-872C-FCF71E519048}">
      <dsp:nvSpPr>
        <dsp:cNvPr id="0" name=""/>
        <dsp:cNvSpPr/>
      </dsp:nvSpPr>
      <dsp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0F9AA-1F98-433F-A2A5-52D8135308D1}">
      <dsp:nvSpPr>
        <dsp:cNvPr id="0" name=""/>
        <dsp:cNvSpPr/>
      </dsp:nvSpPr>
      <dsp:spPr>
        <a:xfrm>
          <a:off x="1577069" y="32384"/>
          <a:ext cx="1092255" cy="1092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577069" y="32384"/>
        <a:ext cx="1092255" cy="1092255"/>
      </dsp:txXfrm>
    </dsp:sp>
    <dsp:sp modelId="{AA573F84-B477-4ACE-AC4D-C1945D204B5F}">
      <dsp:nvSpPr>
        <dsp:cNvPr id="0" name=""/>
        <dsp:cNvSpPr/>
      </dsp:nvSpPr>
      <dsp:spPr>
        <a:xfrm>
          <a:off x="1143557" y="800"/>
          <a:ext cx="4095022" cy="4095022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A5D3-A9F7-4026-8173-341C05408B33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F67BE-2AEA-4AA1-8B1B-62805AF0F5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230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sz="1200" b="1">
                <a:effectLst/>
                <a:latin typeface="+mn-lt"/>
                <a:ea typeface="+mn-ea"/>
              </a:rPr>
              <a:t>ConTech Lab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200" b="1">
              <a:effectLst/>
              <a:latin typeface="+mn-lt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0">
                <a:effectLst/>
                <a:latin typeface="+mn-lt"/>
                <a:ea typeface="+mn-ea"/>
              </a:rPr>
              <a:t>ConTech lab er byggebranchens fælles udviklingsplatform, eller innovationshub om man vil, hvor byggeriets virksomheder sammen kan udvikle og </a:t>
            </a:r>
            <a:r>
              <a:rPr lang="da-DK" sz="1200" b="0" err="1">
                <a:effectLst/>
                <a:latin typeface="+mn-lt"/>
                <a:ea typeface="+mn-ea"/>
              </a:rPr>
              <a:t>eksprimentere</a:t>
            </a:r>
            <a:r>
              <a:rPr lang="da-DK" sz="1200" b="0">
                <a:effectLst/>
                <a:latin typeface="+mn-lt"/>
                <a:ea typeface="+mn-ea"/>
              </a:rPr>
              <a:t> med nye måder at benytte data, </a:t>
            </a:r>
            <a:r>
              <a:rPr lang="da-DK" sz="1200" b="0" err="1">
                <a:effectLst/>
                <a:latin typeface="+mn-lt"/>
                <a:ea typeface="+mn-ea"/>
              </a:rPr>
              <a:t>digitaliserign</a:t>
            </a:r>
            <a:r>
              <a:rPr lang="da-DK" sz="1200" b="0">
                <a:effectLst/>
                <a:latin typeface="+mn-lt"/>
                <a:ea typeface="+mn-ea"/>
              </a:rPr>
              <a:t> og teknologi på – til at skabe et mere bæredygtigt og produktivt byggeri.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200" b="1">
              <a:effectLst/>
              <a:latin typeface="+mn-lt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>
                <a:effectLst/>
                <a:latin typeface="+mn-lt"/>
                <a:ea typeface="+mn-ea"/>
              </a:rPr>
              <a:t>Fokusområder.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0">
                <a:effectLst/>
                <a:latin typeface="+mn-lt"/>
                <a:ea typeface="+mn-ea"/>
              </a:rPr>
              <a:t>Vi arbejder primært indenfor fire områder: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200" b="0">
              <a:effectLst/>
              <a:latin typeface="+mn-lt"/>
              <a:ea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b="0" err="1">
                <a:effectLst/>
                <a:latin typeface="+mn-lt"/>
                <a:ea typeface="+mn-ea"/>
              </a:rPr>
              <a:t>Prionerprojektet</a:t>
            </a:r>
            <a:r>
              <a:rPr lang="da-DK" sz="1200" b="0">
                <a:effectLst/>
                <a:latin typeface="+mn-lt"/>
                <a:ea typeface="+mn-ea"/>
              </a:rPr>
              <a:t>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b="0">
                <a:effectLst/>
                <a:latin typeface="+mn-lt"/>
                <a:ea typeface="+mn-ea"/>
              </a:rPr>
              <a:t>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b="0">
                <a:effectLst/>
                <a:latin typeface="+mn-lt"/>
                <a:ea typeface="+mn-ea"/>
              </a:rPr>
              <a:t>ConTech Økosystemer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b="0">
                <a:effectLst/>
                <a:latin typeface="+mn-lt"/>
                <a:ea typeface="+mn-ea"/>
              </a:rPr>
              <a:t>Branchenyt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2C3D6-D4BE-5342-9A74-AB6A17A225A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680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644-6ED3-414B-A32D-050884E27BC4}" type="slidenum">
              <a:rPr lang="en-SE" smtClean="0"/>
              <a:pPr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7799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-/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AC021-961C-BA43-91F1-166903B72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392520"/>
            <a:ext cx="83005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53FF87-D52A-C64D-9242-BF7AB8C4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72195"/>
            <a:ext cx="8300581" cy="656811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latin typeface="TT Hoves DemiBold" panose="02000503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274F1F0-DFF2-5142-94FE-8B713A23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D3382F1-E2F6-1746-A8E0-F42447B7C3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000" y="6270171"/>
            <a:ext cx="735843" cy="3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0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-/bullet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FBF4E6-6B4D-A54A-BA24-05C1857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6326" y="6356350"/>
            <a:ext cx="547741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B86D179-48F0-7043-9CCD-FE3A8DF7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4E3C8D7-A8B2-314F-810A-0238D1DE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26" y="849043"/>
            <a:ext cx="5477415" cy="1143041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503B4C39-F494-9F4A-8077-8663AEE18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6" y="2158339"/>
            <a:ext cx="5477415" cy="399010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10DA292F-F788-124A-A25C-4E16299E67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4465" y="945791"/>
            <a:ext cx="3187535" cy="23205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200" b="1" i="0">
                <a:latin typeface="TT Hoves DemiBold" panose="02000503030000020004" pitchFamily="2" charset="77"/>
              </a:defRPr>
            </a:lvl1pPr>
          </a:lstStyle>
          <a:p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6B4CD0-FF45-4D46-A348-3C7AB0742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88" y="428625"/>
            <a:ext cx="1056034" cy="11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/kap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35599E1-CBA0-8E40-94AA-6922D06F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356350"/>
            <a:ext cx="870850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6D0452-3D17-A044-AE80-DF8E45B0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t>‹nr.›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F24D40E-DAA9-B747-BECF-1F57EA3DE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635931"/>
            <a:ext cx="5002767" cy="2387600"/>
          </a:xfrm>
          <a:noFill/>
        </p:spPr>
        <p:txBody>
          <a:bodyPr anchor="b"/>
          <a:lstStyle>
            <a:lvl1pPr algn="l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3EDD465E-CEDC-9C41-8640-FFF94109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4115606"/>
            <a:ext cx="5002767" cy="894806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latin typeface="TT Hoves DemiBold" panose="02000503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sp>
        <p:nvSpPr>
          <p:cNvPr id="10" name="Pladsholder til billede 7">
            <a:extLst>
              <a:ext uri="{FF2B5EF4-FFF2-40B4-BE49-F238E27FC236}">
                <a16:creationId xmlns:a16="http://schemas.microsoft.com/office/drawing/2014/main" id="{76F1D74F-7509-2B45-A55A-C41C48E47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9235" y="4159245"/>
            <a:ext cx="2959273" cy="18636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200" b="1" i="0">
                <a:latin typeface="TT Hoves DemiBold" panose="02000503030000020004" pitchFamily="2" charset="77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632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6D0452-3D17-A044-AE80-DF8E45B0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D0E66D-6940-5B4B-B881-538062A285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5710" y="1368545"/>
            <a:ext cx="7544280" cy="404964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D6E2E3"/>
                </a:solidFill>
              </a:defRPr>
            </a:lvl1pPr>
          </a:lstStyle>
          <a:p>
            <a:r>
              <a:rPr lang="da-DK"/>
              <a:t>”Klik for at redigere titeltypografien i masteren”</a:t>
            </a:r>
            <a:endParaRPr lang="en-GB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FA4ED08-1601-E14A-A7B0-ED7E86831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6270171"/>
            <a:ext cx="735842" cy="3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58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Name">
  <p:cSld name="Section Nam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419100" y="1058863"/>
            <a:ext cx="715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Source Sans Pro Black"/>
              <a:buNone/>
              <a:defRPr sz="60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304800" y="3538538"/>
            <a:ext cx="71501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77800" y="6356350"/>
            <a:ext cx="1231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0" y="6032500"/>
            <a:ext cx="80010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522" y="2995472"/>
            <a:ext cx="3623955" cy="867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5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6032500"/>
            <a:ext cx="80010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" name="Google Shape;35;p6"/>
          <p:cNvSpPr>
            <a:spLocks noGrp="1"/>
          </p:cNvSpPr>
          <p:nvPr>
            <p:ph type="pic" idx="2"/>
          </p:nvPr>
        </p:nvSpPr>
        <p:spPr>
          <a:xfrm>
            <a:off x="0" y="9525"/>
            <a:ext cx="8001000" cy="684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48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8242300" y="1376363"/>
            <a:ext cx="37338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Source Sans Pro Black"/>
              <a:buNone/>
              <a:defRPr sz="4400" b="0" i="0" u="none" strike="noStrike" cap="none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8255000" y="3856038"/>
            <a:ext cx="3733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7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1850" y="9604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Source Sans Pro Black"/>
              <a:buNone/>
              <a:defRPr sz="60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04900" y="3840163"/>
            <a:ext cx="102425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9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454783" y="1087339"/>
            <a:ext cx="11408228" cy="508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2658442" y="5819842"/>
            <a:ext cx="9204569" cy="34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2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" type="blank">
  <p:cSld name="Theme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-1" y="0"/>
            <a:ext cx="4188619" cy="68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7895771" y="5921829"/>
            <a:ext cx="4296229" cy="936171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" name="Google Shape;49;p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407" y="1899708"/>
            <a:ext cx="2033402" cy="307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848" y="2536508"/>
            <a:ext cx="6585580" cy="1575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8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7895771" y="5921829"/>
            <a:ext cx="4296229" cy="936171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831850" y="9604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5400"/>
              <a:buFont typeface="Source Sans Pro Black"/>
              <a:buNone/>
              <a:defRPr sz="5400" b="0" i="0" u="none" strike="noStrike" cap="none">
                <a:solidFill>
                  <a:srgbClr val="F4F4F4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968375" y="3840163"/>
            <a:ext cx="102425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1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838200" y="10128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6172200" y="10128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7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/forside med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2B3F8E46-5532-AF4E-B41B-5366FBB214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1" y="763437"/>
            <a:ext cx="7712014" cy="5331125"/>
          </a:xfrm>
          <a:blipFill dpi="0" rotWithShape="1">
            <a:blip r:embed="rId2"/>
            <a:srcRect/>
            <a:stretch>
              <a:fillRect l="-3076" b="-1485"/>
            </a:stretch>
          </a:blip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GB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53FF87-D52A-C64D-9242-BF7AB8C4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1518" y="4060600"/>
            <a:ext cx="2943131" cy="1629797"/>
          </a:xfrm>
        </p:spPr>
        <p:txBody>
          <a:bodyPr anchor="b" anchorCtr="0"/>
          <a:lstStyle>
            <a:lvl1pPr marL="0" indent="0" algn="l">
              <a:buNone/>
              <a:defRPr sz="1800" b="1" i="0">
                <a:solidFill>
                  <a:schemeClr val="accent2"/>
                </a:solidFill>
                <a:latin typeface="TT Hoves DemiBold" panose="02000503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37C7E62-3391-D049-9DB2-76069E0708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26403" y="428625"/>
            <a:ext cx="1030622" cy="11147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A4E2EA1-7F14-0C40-BC3F-6568D06C16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8000" y="6270171"/>
            <a:ext cx="879541" cy="3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83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839788" y="792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839788" y="1616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172200" y="792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4"/>
          </p:nvPr>
        </p:nvSpPr>
        <p:spPr>
          <a:xfrm>
            <a:off x="6172200" y="1616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1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25" name="Platshållare för text 24"/>
          <p:cNvSpPr>
            <a:spLocks noGrp="1"/>
          </p:cNvSpPr>
          <p:nvPr>
            <p:ph type="body" sz="quarter" idx="10"/>
          </p:nvPr>
        </p:nvSpPr>
        <p:spPr>
          <a:xfrm>
            <a:off x="609600" y="2057400"/>
            <a:ext cx="10972800" cy="3886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64173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49EBEE-1570-694B-9CB3-608EF071C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19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Extern information</a:t>
            </a:r>
            <a:endParaRPr kumimoji="0" lang="en-SE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D34647-6284-8C46-8B5F-668B7A0FF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19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9A3B6B-DE20-BE4E-B9EB-56196686AC9E}" type="slidenum">
              <a:rPr kumimoji="0" lang="en-S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‹nr.›</a:t>
            </a:fld>
            <a:endParaRPr kumimoji="0" lang="en-SE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47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1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036" y="479393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74241" y="1211580"/>
            <a:ext cx="10267951" cy="5012056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06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035" y="479390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74239" y="1211580"/>
            <a:ext cx="10267951" cy="5012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397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49EBEE-1570-694B-9CB3-608EF071C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19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D34647-6284-8C46-8B5F-668B7A0FF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19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3B6B-DE20-BE4E-B9EB-56196686AC9E}" type="slidenum">
              <a:rPr lang="en-SE" smtClean="0"/>
              <a:t>‹nr.›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23982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Name">
  <p:cSld name="Section Nam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419100" y="1058863"/>
            <a:ext cx="715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Source Sans Pro Black"/>
              <a:buNone/>
              <a:defRPr sz="60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304800" y="3538538"/>
            <a:ext cx="71501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77800" y="6356350"/>
            <a:ext cx="1231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690F0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0" y="6032500"/>
            <a:ext cx="80010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522" y="2995472"/>
            <a:ext cx="3623955" cy="867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0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6032500"/>
            <a:ext cx="80010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" name="Google Shape;35;p6"/>
          <p:cNvSpPr>
            <a:spLocks noGrp="1"/>
          </p:cNvSpPr>
          <p:nvPr>
            <p:ph type="pic" idx="2"/>
          </p:nvPr>
        </p:nvSpPr>
        <p:spPr>
          <a:xfrm>
            <a:off x="0" y="9525"/>
            <a:ext cx="8001000" cy="684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48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8242300" y="1376363"/>
            <a:ext cx="37338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Source Sans Pro Black"/>
              <a:buNone/>
              <a:defRPr sz="4400" b="0" i="0" u="none" strike="noStrike" cap="none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8255000" y="3856038"/>
            <a:ext cx="3733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5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-/bullet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FBF4E6-6B4D-A54A-BA24-05C1857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6326" y="6356350"/>
            <a:ext cx="683665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B86D179-48F0-7043-9CCD-FE3A8DF7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7A05294-1A1D-B04E-9B9A-486175A4A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27" y="226633"/>
            <a:ext cx="6836658" cy="1325563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3699F10-0691-0A43-AD2E-D13397489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7" y="1655805"/>
            <a:ext cx="6836658" cy="43495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A7ABE77-51C1-B24D-8B06-06CBB13A0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202195"/>
            <a:ext cx="1217655" cy="12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97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1850" y="9604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Source Sans Pro Black"/>
              <a:buNone/>
              <a:defRPr sz="60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04900" y="3840163"/>
            <a:ext cx="102425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454783" y="1087339"/>
            <a:ext cx="11408228" cy="508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2658442" y="5819842"/>
            <a:ext cx="9204569" cy="34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" type="blank">
  <p:cSld name="Theme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-1" y="0"/>
            <a:ext cx="4188619" cy="68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7895771" y="5921829"/>
            <a:ext cx="4296229" cy="936171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" name="Google Shape;49;p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407" y="1899708"/>
            <a:ext cx="2033402" cy="307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848" y="2536508"/>
            <a:ext cx="6585580" cy="1575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8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7895771" y="5921829"/>
            <a:ext cx="4296229" cy="936171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831850" y="9604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5400"/>
              <a:buFont typeface="Source Sans Pro Black"/>
              <a:buNone/>
              <a:defRPr sz="5400" b="0" i="0" u="none" strike="noStrike" cap="none">
                <a:solidFill>
                  <a:srgbClr val="F4F4F4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968375" y="3840163"/>
            <a:ext cx="102425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0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838200" y="10128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6172200" y="10128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9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839788" y="792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839788" y="1616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172200" y="792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None/>
              <a:defRPr sz="18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4"/>
          </p:nvPr>
        </p:nvSpPr>
        <p:spPr>
          <a:xfrm>
            <a:off x="6172200" y="1616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21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7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036" y="479393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74241" y="1211580"/>
            <a:ext cx="10267951" cy="5012056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16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25" name="Platshållare för text 24"/>
          <p:cNvSpPr>
            <a:spLocks noGrp="1"/>
          </p:cNvSpPr>
          <p:nvPr>
            <p:ph type="body" sz="quarter" idx="10"/>
          </p:nvPr>
        </p:nvSpPr>
        <p:spPr>
          <a:xfrm>
            <a:off x="609600" y="2057400"/>
            <a:ext cx="10972800" cy="3886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9063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-/bullet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FBF4E6-6B4D-A54A-BA24-05C1857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6326" y="6356350"/>
            <a:ext cx="547741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B86D179-48F0-7043-9CCD-FE3A8DF7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4E3C8D7-A8B2-314F-810A-0238D1DE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26" y="849043"/>
            <a:ext cx="5477415" cy="1143041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503B4C39-F494-9F4A-8077-8663AEE18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6" y="2158339"/>
            <a:ext cx="5477415" cy="399010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10DA292F-F788-124A-A25C-4E16299E67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4465" y="945791"/>
            <a:ext cx="3187535" cy="2320591"/>
          </a:xfrm>
          <a:blipFill>
            <a:blip r:embed="rId2"/>
            <a:stretch>
              <a:fillRect l="-28008" t="-32100" r="-4262" b="-20121"/>
            </a:stretch>
          </a:blip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200" b="1" i="0">
                <a:latin typeface="TT Hoves DemiBold" panose="02000503030000020004" pitchFamily="2" charset="77"/>
              </a:defRPr>
            </a:lvl1pPr>
          </a:lstStyle>
          <a:p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6B4CD0-FF45-4D46-A348-3C7AB0742F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3388" y="428625"/>
            <a:ext cx="1056034" cy="11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1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F0B83F-D26B-7843-8FB6-694BA575E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594" y="1555274"/>
            <a:ext cx="3747452" cy="37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3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6C29AD1-9EC2-ED46-982E-5C7EB9B01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18" y="1571502"/>
            <a:ext cx="3714995" cy="371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01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title darker pictur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6C29AD1-9EC2-ED46-982E-5C7EB9B01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94" y="361828"/>
            <a:ext cx="1771772" cy="17717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A0D97-5BEA-4BAB-B0FA-227623E60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5538788"/>
            <a:ext cx="4938712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  <a:lvl2pPr marL="457200" indent="0">
              <a:buNone/>
              <a:defRPr sz="3600" b="1">
                <a:latin typeface="Noto IKEA Latin" panose="020B0502040504020204" pitchFamily="34" charset="0"/>
              </a:defRPr>
            </a:lvl2pPr>
            <a:lvl3pPr marL="914400" indent="0">
              <a:buNone/>
              <a:defRPr sz="3600" b="1">
                <a:latin typeface="Noto IKEA Latin" panose="020B0502040504020204" pitchFamily="34" charset="0"/>
              </a:defRPr>
            </a:lvl3pPr>
            <a:lvl4pPr marL="1371600" indent="0">
              <a:buNone/>
              <a:defRPr sz="3600" b="1">
                <a:latin typeface="Noto IKEA Latin" panose="020B0502040504020204" pitchFamily="34" charset="0"/>
              </a:defRPr>
            </a:lvl4pPr>
            <a:lvl5pPr marL="1828800" indent="0">
              <a:buNone/>
              <a:defRPr sz="3600" b="1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227A6-51D8-4FC8-B215-0FA3E456A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513" y="6191250"/>
            <a:ext cx="6126162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  <a:lvl2pPr marL="457200" indent="0">
              <a:buNone/>
              <a:defRPr sz="2400">
                <a:latin typeface="Noto IKEA Latin" panose="020B0502040504020204" pitchFamily="34" charset="0"/>
              </a:defRPr>
            </a:lvl2pPr>
            <a:lvl3pPr marL="914400" indent="0">
              <a:buNone/>
              <a:defRPr sz="2400">
                <a:latin typeface="Noto IKEA Latin" panose="020B0502040504020204" pitchFamily="34" charset="0"/>
              </a:defRPr>
            </a:lvl3pPr>
            <a:lvl4pPr marL="1371600" indent="0">
              <a:buNone/>
              <a:defRPr sz="2400">
                <a:latin typeface="Noto IKEA Latin" panose="020B0502040504020204" pitchFamily="34" charset="0"/>
              </a:defRPr>
            </a:lvl4pPr>
            <a:lvl5pPr marL="1828800" indent="0">
              <a:buNone/>
              <a:defRPr sz="2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US"/>
              <a:t>Name of presenter, 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91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title light pictur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A0D97-5BEA-4BAB-B0FA-227623E60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5538788"/>
            <a:ext cx="4938712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  <a:lvl2pPr marL="457200" indent="0">
              <a:buNone/>
              <a:defRPr sz="3600" b="1">
                <a:latin typeface="Noto IKEA Latin" panose="020B0502040504020204" pitchFamily="34" charset="0"/>
              </a:defRPr>
            </a:lvl2pPr>
            <a:lvl3pPr marL="914400" indent="0">
              <a:buNone/>
              <a:defRPr sz="3600" b="1">
                <a:latin typeface="Noto IKEA Latin" panose="020B0502040504020204" pitchFamily="34" charset="0"/>
              </a:defRPr>
            </a:lvl3pPr>
            <a:lvl4pPr marL="1371600" indent="0">
              <a:buNone/>
              <a:defRPr sz="3600" b="1">
                <a:latin typeface="Noto IKEA Latin" panose="020B0502040504020204" pitchFamily="34" charset="0"/>
              </a:defRPr>
            </a:lvl4pPr>
            <a:lvl5pPr marL="1828800" indent="0">
              <a:buNone/>
              <a:defRPr sz="3600" b="1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227A6-51D8-4FC8-B215-0FA3E456A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513" y="6191250"/>
            <a:ext cx="6126162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  <a:lvl2pPr marL="457200" indent="0">
              <a:buNone/>
              <a:defRPr sz="2400">
                <a:latin typeface="Noto IKEA Latin" panose="020B0502040504020204" pitchFamily="34" charset="0"/>
              </a:defRPr>
            </a:lvl2pPr>
            <a:lvl3pPr marL="914400" indent="0">
              <a:buNone/>
              <a:defRPr sz="2400">
                <a:latin typeface="Noto IKEA Latin" panose="020B0502040504020204" pitchFamily="34" charset="0"/>
              </a:defRPr>
            </a:lvl3pPr>
            <a:lvl4pPr marL="1371600" indent="0">
              <a:buNone/>
              <a:defRPr sz="2400">
                <a:latin typeface="Noto IKEA Latin" panose="020B0502040504020204" pitchFamily="34" charset="0"/>
              </a:defRPr>
            </a:lvl4pPr>
            <a:lvl5pPr marL="1828800" indent="0">
              <a:buNone/>
              <a:defRPr sz="2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US"/>
              <a:t>Name of presenter, Date</a:t>
            </a:r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002D97-19BC-4D88-AA94-001ECD85D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8" y="384811"/>
            <a:ext cx="1747837" cy="17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79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F9129F-22A8-A346-9EB4-1F5E5E3D29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EB6DF-5DE7-1C44-93C3-63A40328F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C90F8-8433-8040-907C-74E6A0A38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E4BEC4B-699A-E641-A7CE-E5726E9B4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D1DE0585-55EC-624D-84E3-8FFDF0D17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65028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EB6DF-5DE7-1C44-93C3-63A40328F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C90F8-8433-8040-907C-74E6A0A38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E4BEC4B-699A-E641-A7CE-E5726E9B4D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D1DE0585-55EC-624D-84E3-8FFDF0D17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16233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e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F9129F-22A8-A346-9EB4-1F5E5E3D29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1505FD-9144-E245-A655-1EB78658A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08306B-9088-B74D-AB14-BEF11013F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3F14EAB-55E4-C445-95E4-623D8FAEF3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5183A70-4567-F14A-9C8A-E77FB7C16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38088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1505FD-9144-E245-A655-1EB78658A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08306B-9088-B74D-AB14-BEF11013F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3F14EAB-55E4-C445-95E4-623D8FAEF3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5183A70-4567-F14A-9C8A-E77FB7C16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1288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F9129F-22A8-A346-9EB4-1F5E5E3D29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AB537F-E21B-DD42-BDA7-B21F6A707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45385E-1B16-2741-866C-E6D5E79D2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0EC0791-2F94-3F44-B2D7-1C4FC182D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8A4FA107-ECC8-A543-AFA2-AF7DFE6E3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61250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AB537F-E21B-DD42-BDA7-B21F6A707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45385E-1B16-2741-866C-E6D5E79D2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0EC0791-2F94-3F44-B2D7-1C4FC182D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8A4FA107-ECC8-A543-AFA2-AF7DFE6E3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0920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/kap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35599E1-CBA0-8E40-94AA-6922D06F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356350"/>
            <a:ext cx="870850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6D0452-3D17-A044-AE80-DF8E45B0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t>‹nr.›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F24D40E-DAA9-B747-BECF-1F57EA3DE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635931"/>
            <a:ext cx="5002767" cy="2387600"/>
          </a:xfrm>
          <a:noFill/>
        </p:spPr>
        <p:txBody>
          <a:bodyPr anchor="b"/>
          <a:lstStyle>
            <a:lvl1pPr algn="l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3EDD465E-CEDC-9C41-8640-FFF94109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4115606"/>
            <a:ext cx="5002767" cy="894806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latin typeface="TT Hoves DemiBold" panose="02000503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sp>
        <p:nvSpPr>
          <p:cNvPr id="10" name="Pladsholder til billede 7">
            <a:extLst>
              <a:ext uri="{FF2B5EF4-FFF2-40B4-BE49-F238E27FC236}">
                <a16:creationId xmlns:a16="http://schemas.microsoft.com/office/drawing/2014/main" id="{76F1D74F-7509-2B45-A55A-C41C48E47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9235" y="4159245"/>
            <a:ext cx="2959273" cy="186368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200" b="1" i="0">
                <a:latin typeface="TT Hoves DemiBold" panose="02000503030000020004" pitchFamily="2" charset="77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9235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F9129F-22A8-A346-9EB4-1F5E5E3D29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22021-993E-044F-964A-FD0AD708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A6F76-E529-5848-B0FF-0FBD7E294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73AC14A-9551-FD4C-8C5E-83888A3D5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7F694DB1-ABE2-1045-804D-48C0F74B3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7294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title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22021-993E-044F-964A-FD0AD708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A6F76-E529-5848-B0FF-0FBD7E294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73AC14A-9551-FD4C-8C5E-83888A3D51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390959"/>
            <a:ext cx="637077" cy="566999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7F694DB1-ABE2-1045-804D-48C0F74B3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7512343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02193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nk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F9129F-22A8-A346-9EB4-1F5E5E3D29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4E4927-BB9E-5B4D-85A5-60E107C16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877B58-720B-0D4A-92F1-0151629F2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4D4606F-7FBF-5440-8303-86D6B7835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98E129BB-E9D5-1749-844D-5A00C8827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7512342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31119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4E4927-BB9E-5B4D-85A5-60E107C16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877B58-720B-0D4A-92F1-0151629F2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4D4606F-7FBF-5440-8303-86D6B7835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98E129BB-E9D5-1749-844D-5A00C8827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7512342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68609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ellow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F9129F-22A8-A346-9EB4-1F5E5E3D29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2571CB0-E5A7-2D4F-8506-4562316E8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9B258A-D73B-6B46-8FA0-5E4F3B135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E905CA-DECB-7444-89F3-AE0113C4D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10619BDA-8896-6E44-91A3-4E5A727B2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7512342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44138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2571CB0-E5A7-2D4F-8506-4562316E8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9B258A-D73B-6B46-8FA0-5E4F3B135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E905CA-DECB-7444-89F3-AE0113C4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10619BDA-8896-6E44-91A3-4E5A727B2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7512342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01271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el woo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2571CB0-E5A7-2D4F-8506-4562316E8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Internal information</a:t>
            </a:r>
            <a:endParaRPr lang="en-S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9B258A-D73B-6B46-8FA0-5E4F3B135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E905CA-DECB-7444-89F3-AE0113C4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10619BDA-8896-6E44-91A3-4E5A727B2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7512342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2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slide used for new chapters or new subjects. The font size is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1124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row 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DD648C84-7625-F54B-A3D9-E109916CF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4" y="318654"/>
            <a:ext cx="9455443" cy="88694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heading, size 48.</a:t>
            </a:r>
            <a:endParaRPr lang="en-S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1163E4-7C5C-2241-9C8C-147D44E80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6928C1-DF9F-AF44-9136-A417F8C92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3B6B-DE20-BE4E-B9EB-56196686AC9E}" type="slidenum">
              <a:rPr lang="en-SE" smtClean="0"/>
              <a:t>‹nr.›</a:t>
            </a:fld>
            <a:endParaRPr lang="en-S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5B75D6A-0C53-D948-92E3-45B068BF0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2602FD5-6203-1A4F-BEFC-FBE895276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5" y="1448094"/>
            <a:ext cx="9455442" cy="45536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</p:spTree>
    <p:extLst>
      <p:ext uri="{BB962C8B-B14F-4D97-AF65-F5344CB8AC3E}">
        <p14:creationId xmlns:p14="http://schemas.microsoft.com/office/powerpoint/2010/main" val="4096957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 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DD648C84-7625-F54B-A3D9-E109916CF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27280"/>
            <a:ext cx="9455443" cy="167911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 with not one, but two rows. Size 48.</a:t>
            </a:r>
            <a:endParaRPr lang="en-SE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5942D16-1043-1247-A4D5-570D1AC00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54F6D45-289E-4F4E-B429-3607EDB90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3B6B-DE20-BE4E-B9EB-56196686AC9E}" type="slidenum">
              <a:rPr lang="en-SE" smtClean="0"/>
              <a:t>‹nr.›</a:t>
            </a:fld>
            <a:endParaRPr lang="en-S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2EF19E-5697-A04F-B834-DAB0BD2B8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757BB18-ABFB-C44C-B2DA-346AEE1E39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5" y="2244372"/>
            <a:ext cx="9455442" cy="37659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</p:spTree>
    <p:extLst>
      <p:ext uri="{BB962C8B-B14F-4D97-AF65-F5344CB8AC3E}">
        <p14:creationId xmlns:p14="http://schemas.microsoft.com/office/powerpoint/2010/main" val="310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row heading + 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DD648C84-7625-F54B-A3D9-E109916CF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9455442" cy="886947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heading, size 48.</a:t>
            </a:r>
            <a:endParaRPr lang="en-S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C41146-840E-B643-9715-A1674930A9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5" y="1448094"/>
            <a:ext cx="5329241" cy="45536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28C82A8-7AB4-3E40-866C-8B76981D8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73C38F2-9A3C-6C46-A5D4-61F506CFB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3B6B-DE20-BE4E-B9EB-56196686AC9E}" type="slidenum">
              <a:rPr lang="en-SE" smtClean="0"/>
              <a:t>‹nr.›</a:t>
            </a:fld>
            <a:endParaRPr lang="en-S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CB62B9-CC66-9D4C-B19D-A49B90C70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97D1059-CA57-5A4D-9167-1243498455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890" y="1448094"/>
            <a:ext cx="5329241" cy="45536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</p:spTree>
    <p:extLst>
      <p:ext uri="{BB962C8B-B14F-4D97-AF65-F5344CB8AC3E}">
        <p14:creationId xmlns:p14="http://schemas.microsoft.com/office/powerpoint/2010/main" val="326997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6D0452-3D17-A044-AE80-DF8E45B0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D0E66D-6940-5B4B-B881-538062A285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5710" y="1368545"/>
            <a:ext cx="7544280" cy="404964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D6E2E3"/>
                </a:solidFill>
              </a:defRPr>
            </a:lvl1pPr>
          </a:lstStyle>
          <a:p>
            <a:r>
              <a:rPr lang="da-DK"/>
              <a:t>”Klik for at redigere titeltypografien i masteren”</a:t>
            </a:r>
            <a:endParaRPr lang="en-GB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FA4ED08-1601-E14A-A7B0-ED7E86831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000" y="6270171"/>
            <a:ext cx="735842" cy="3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3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DD648C84-7625-F54B-A3D9-E109916CF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9455442" cy="886947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heading, size 48.</a:t>
            </a:r>
            <a:endParaRPr lang="en-S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C41146-840E-B643-9715-A1674930A9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614" y="1448094"/>
            <a:ext cx="3619300" cy="45536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28C82A8-7AB4-3E40-866C-8B76981D8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73C38F2-9A3C-6C46-A5D4-61F506CFB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570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3B6B-DE20-BE4E-B9EB-56196686AC9E}" type="slidenum">
              <a:rPr lang="en-SE" smtClean="0"/>
              <a:t>‹nr.›</a:t>
            </a:fld>
            <a:endParaRPr lang="en-S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CB62B9-CC66-9D4C-B19D-A49B90C70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441" y="390959"/>
            <a:ext cx="637077" cy="56699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119B558-A6FC-CC45-A8A6-716BD60181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7363" y="1448094"/>
            <a:ext cx="3635375" cy="45536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B0A6048-344C-FA48-B3FF-DE30B665FE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3188" y="1448094"/>
            <a:ext cx="3635375" cy="45536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</p:txBody>
      </p:sp>
    </p:spTree>
    <p:extLst>
      <p:ext uri="{BB962C8B-B14F-4D97-AF65-F5344CB8AC3E}">
        <p14:creationId xmlns:p14="http://schemas.microsoft.com/office/powerpoint/2010/main" val="18151253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DD648C84-7625-F54B-A3D9-E109916CF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5567654" cy="886947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</a:t>
            </a:r>
            <a:endParaRPr lang="en-SE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0C83E50-B877-EC4B-AC8F-44D227E65D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4" y="1448094"/>
            <a:ext cx="5567653" cy="45536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a predefined typographic hierarchy that should be followed as often as possible.</a:t>
            </a:r>
            <a:br>
              <a:rPr lang="en-GB"/>
            </a:br>
            <a:r>
              <a:rPr lang="en-GB"/>
              <a:t>Font size is 20.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7DBBF1-2B74-1B49-A3AB-89DFE629D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2092D81-7520-474C-B4BE-2F43FF5511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0463" y="404812"/>
            <a:ext cx="5580064" cy="6084888"/>
          </a:xfrm>
          <a:prstGeom prst="roundRect">
            <a:avLst>
              <a:gd name="adj" fmla="val 403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289" t="-2913" r="-9289" b="-2913"/>
            </a:stretch>
          </a:blipFill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83597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two row hea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F090D0A7-D46E-B14F-99BE-15EC30374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8654"/>
            <a:ext cx="5567655" cy="167911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 with two rows</a:t>
            </a:r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A78D36-DCA3-3D4E-8FAE-48694B67DA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4" y="2238420"/>
            <a:ext cx="5567655" cy="375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tabLst>
                <a:tab pos="1639888" algn="l"/>
              </a:tabLst>
              <a:defRPr sz="2000"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a predefined typographic hierarchy that should be followed as often as possible.</a:t>
            </a:r>
            <a:br>
              <a:rPr lang="en-GB"/>
            </a:br>
            <a:r>
              <a:rPr lang="en-GB"/>
              <a:t>Font size is 20.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4C2495-E10A-0E4F-B99A-F1A0F2347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C31C772-D17B-0441-8FED-85942C63C4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0463" y="404812"/>
            <a:ext cx="5580064" cy="6084888"/>
          </a:xfrm>
          <a:prstGeom prst="roundRect">
            <a:avLst>
              <a:gd name="adj" fmla="val 403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289" t="-2913" r="-9289" b="-2913"/>
            </a:stretch>
          </a:blipFill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24656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F090D0A7-D46E-B14F-99BE-15EC30374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5567655" cy="563992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 with a lot of rows, in fact the entire height is one big text field.</a:t>
            </a:r>
            <a:br>
              <a:rPr lang="en-GB"/>
            </a:br>
            <a:r>
              <a:rPr lang="en-GB"/>
              <a:t>It should always be font size 48.</a:t>
            </a:r>
            <a:endParaRPr lang="en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CEDBED-B602-6149-8DB3-45BB6D458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196728A-733C-EA47-8528-C2AA89C8CA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0463" y="404812"/>
            <a:ext cx="5580064" cy="6084888"/>
          </a:xfrm>
          <a:prstGeom prst="roundRect">
            <a:avLst>
              <a:gd name="adj" fmla="val 403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289" t="-2913" r="-9289" b="-2913"/>
            </a:stretch>
          </a:blipFill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733848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6FDC4FD8-79D6-3F48-865E-773B5FA43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662494"/>
            <a:ext cx="5567655" cy="53392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text with a lot of rows, in fact the entire height is one big text field. Look, there’s room for a lot of text here. We even have space to include some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adiscipin</a:t>
            </a:r>
            <a:r>
              <a:rPr lang="en-GB"/>
              <a:t> set </a:t>
            </a:r>
            <a:r>
              <a:rPr lang="en-GB" err="1"/>
              <a:t>elit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/>
              <a:t>This is a text with a lot of rows, in fact the entire height is one big text field. Look, there’s room for a lot of text here. We even have space to include some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adiscipin</a:t>
            </a:r>
            <a:r>
              <a:rPr lang="en-GB"/>
              <a:t> set </a:t>
            </a:r>
            <a:r>
              <a:rPr lang="en-GB" err="1"/>
              <a:t>elit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/>
              <a:t>The font size is 20.</a:t>
            </a:r>
            <a:endParaRPr lang="en-S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3B8914C-24FE-4042-A5C1-2A412D9F5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570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EE43968-1E78-0242-BB75-C3E1F4BA4D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0463" y="404812"/>
            <a:ext cx="5580064" cy="6084888"/>
          </a:xfrm>
          <a:prstGeom prst="roundRect">
            <a:avLst>
              <a:gd name="adj" fmla="val 403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289" t="-2913" r="-9289" b="-2913"/>
            </a:stretch>
          </a:blipFill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1482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G with whit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506D69-B7D9-F046-B454-4C731797A491}"/>
              </a:ext>
            </a:extLst>
          </p:cNvPr>
          <p:cNvSpPr/>
          <p:nvPr userDrawn="1"/>
        </p:nvSpPr>
        <p:spPr>
          <a:xfrm>
            <a:off x="1547999" y="0"/>
            <a:ext cx="63847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FA8AF5-6FE5-4140-AE06-EC0EF97EE33C}"/>
              </a:ext>
            </a:extLst>
          </p:cNvPr>
          <p:cNvSpPr/>
          <p:nvPr userDrawn="1"/>
        </p:nvSpPr>
        <p:spPr>
          <a:xfrm>
            <a:off x="-2" y="0"/>
            <a:ext cx="1548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F090D0A7-D46E-B14F-99BE-15EC30374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0028"/>
            <a:ext cx="5567655" cy="6179672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 with a lot of rows. Use format background -&gt; background image to enrich this slide. Size 48.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82247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G with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94863C-A7C3-4E6C-87B4-6754C3D0B3A5}"/>
              </a:ext>
            </a:extLst>
          </p:cNvPr>
          <p:cNvSpPr/>
          <p:nvPr userDrawn="1"/>
        </p:nvSpPr>
        <p:spPr>
          <a:xfrm>
            <a:off x="1547999" y="0"/>
            <a:ext cx="63847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0569D-CF72-4CD5-9E26-DEAAE8A5D798}"/>
              </a:ext>
            </a:extLst>
          </p:cNvPr>
          <p:cNvSpPr/>
          <p:nvPr userDrawn="1"/>
        </p:nvSpPr>
        <p:spPr>
          <a:xfrm>
            <a:off x="-2" y="0"/>
            <a:ext cx="1548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F090D0A7-D46E-B14F-99BE-15EC30374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610737"/>
            <a:ext cx="5567655" cy="5878963"/>
          </a:xfrm>
          <a:prstGeom prst="rect">
            <a:avLst/>
          </a:prstGeom>
        </p:spPr>
        <p:txBody>
          <a:bodyPr/>
          <a:lstStyle>
            <a:lvl1pPr>
              <a:lnSpc>
                <a:spcPts val="3100"/>
              </a:lnSpc>
              <a:defRPr sz="20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 with a lot of rows, in fact the entire height is one big text field. Look, there’s room for a lot of text here. We even have space to include some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adiscipin</a:t>
            </a:r>
            <a:r>
              <a:rPr lang="en-GB"/>
              <a:t> set </a:t>
            </a:r>
            <a:r>
              <a:rPr lang="en-GB" err="1"/>
              <a:t>elit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/>
              <a:t>Use format background -&gt; background image to enrich this slide.</a:t>
            </a:r>
            <a:br>
              <a:rPr lang="en-GB"/>
            </a:br>
            <a:br>
              <a:rPr lang="en-GB"/>
            </a:br>
            <a:r>
              <a:rPr lang="en-GB"/>
              <a:t>Font size is 20.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72179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G with white 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48C31A-AC23-4CCD-A65F-A9106981DF8C}"/>
              </a:ext>
            </a:extLst>
          </p:cNvPr>
          <p:cNvSpPr/>
          <p:nvPr userDrawn="1"/>
        </p:nvSpPr>
        <p:spPr>
          <a:xfrm>
            <a:off x="1076503" y="0"/>
            <a:ext cx="444005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C1C9A5-5451-40FA-A263-DED9C1FAAB7C}"/>
              </a:ext>
            </a:extLst>
          </p:cNvPr>
          <p:cNvSpPr/>
          <p:nvPr userDrawn="1"/>
        </p:nvSpPr>
        <p:spPr>
          <a:xfrm>
            <a:off x="-2" y="0"/>
            <a:ext cx="1076505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FE8B3035-8614-584A-90F0-561AEF2AE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6" y="310028"/>
            <a:ext cx="5567654" cy="886947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</a:t>
            </a:r>
            <a:endParaRPr lang="en-S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7AB66C8-2BBD-784E-9E53-8BC22DFFE1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4" y="1449606"/>
            <a:ext cx="5567653" cy="45536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>
                <a:tab pos="1639888" algn="l"/>
              </a:tabLst>
              <a:defRPr sz="200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predefined typography that should be maintained as often as possible. The font size is 20.</a:t>
            </a:r>
          </a:p>
          <a:p>
            <a:pPr lvl="0"/>
            <a:endParaRPr lang="en-GB"/>
          </a:p>
          <a:p>
            <a:pPr lvl="0"/>
            <a:r>
              <a:rPr lang="en-GB"/>
              <a:t>Use format background -&gt; background image to enrich this slide.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6287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G with white heading and text (two row hea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F40D24-8BB5-4317-B640-3CCFE5AD3E6B}"/>
              </a:ext>
            </a:extLst>
          </p:cNvPr>
          <p:cNvSpPr/>
          <p:nvPr userDrawn="1"/>
        </p:nvSpPr>
        <p:spPr>
          <a:xfrm>
            <a:off x="776377" y="0"/>
            <a:ext cx="521167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78DB76-90A2-4C9A-955A-74E77FAC3D78}"/>
              </a:ext>
            </a:extLst>
          </p:cNvPr>
          <p:cNvSpPr/>
          <p:nvPr userDrawn="1"/>
        </p:nvSpPr>
        <p:spPr>
          <a:xfrm>
            <a:off x="-2" y="0"/>
            <a:ext cx="776379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0" i="0">
              <a:latin typeface="Noto IKEA Latin" panose="020B0502040504020204" pitchFamily="34" charset="0"/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B4C841A-F2F2-CA41-8325-CD45EEE1A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95" y="318906"/>
            <a:ext cx="5567655" cy="167911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1" i="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This is a heading with two rows</a:t>
            </a:r>
            <a:endParaRPr lang="en-S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AF5D73-CF6A-4840-97FE-7DE865386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394" y="2248558"/>
            <a:ext cx="5567655" cy="375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tabLst>
                <a:tab pos="1639888" algn="l"/>
              </a:tabLst>
              <a:defRPr sz="2000">
                <a:solidFill>
                  <a:schemeClr val="bg1"/>
                </a:solidFill>
                <a:latin typeface="Noto IKEA Latin" panose="020B0502040504020204" pitchFamily="34" charset="0"/>
              </a:defRPr>
            </a:lvl1pPr>
            <a:lvl2pPr>
              <a:lnSpc>
                <a:spcPts val="3100"/>
              </a:lnSpc>
              <a:defRPr sz="1600">
                <a:latin typeface="Noto IKEA Latin" panose="020B0502040504020204" pitchFamily="34" charset="0"/>
              </a:defRPr>
            </a:lvl2pPr>
            <a:lvl3pPr>
              <a:defRPr sz="1400">
                <a:latin typeface="Noto IKEA Latin" panose="020B0502040504020204" pitchFamily="34" charset="0"/>
              </a:defRPr>
            </a:lvl3pPr>
            <a:lvl4pPr>
              <a:defRPr sz="1400">
                <a:latin typeface="Noto IKEA Latin" panose="020B0502040504020204" pitchFamily="34" charset="0"/>
              </a:defRPr>
            </a:lvl4pPr>
            <a:lvl5pPr>
              <a:defRPr sz="1400">
                <a:latin typeface="Noto IKEA Latin" panose="020B0502040504020204" pitchFamily="34" charset="0"/>
              </a:defRPr>
            </a:lvl5pPr>
          </a:lstStyle>
          <a:p>
            <a:pPr lvl="0"/>
            <a:r>
              <a:rPr lang="en-GB"/>
              <a:t>This is a paragraph. It has a predefined typographic hierarchy that should be followed as often as possible.</a:t>
            </a:r>
            <a:br>
              <a:rPr lang="en-GB"/>
            </a:br>
            <a:r>
              <a:rPr lang="en-GB"/>
              <a:t>Font size is 20.</a:t>
            </a:r>
          </a:p>
          <a:p>
            <a:pPr lvl="0"/>
            <a:r>
              <a:rPr lang="en-GB"/>
              <a:t>Use format background -&gt; background image to enrich this slide.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44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B6A91-1797-CE43-8EA6-2588586AD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7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5014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-/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AC021-961C-BA43-91F1-166903B72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392520"/>
            <a:ext cx="83005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53FF87-D52A-C64D-9242-BF7AB8C4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72195"/>
            <a:ext cx="8300581" cy="656811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latin typeface="TT Hoves DemiBold" panose="02000503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274F1F0-DFF2-5142-94FE-8B713A23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D3382F1-E2F6-1746-A8E0-F42447B7C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6270171"/>
            <a:ext cx="735843" cy="3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07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D0F4862-A496-7B48-A75B-2D25074EA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8" y="413099"/>
            <a:ext cx="5580062" cy="6076601"/>
          </a:xfrm>
          <a:custGeom>
            <a:avLst/>
            <a:gdLst>
              <a:gd name="connsiteX0" fmla="*/ 174212 w 5543550"/>
              <a:gd name="connsiteY0" fmla="*/ 0 h 6040089"/>
              <a:gd name="connsiteX1" fmla="*/ 5369338 w 5543550"/>
              <a:gd name="connsiteY1" fmla="*/ 0 h 6040089"/>
              <a:gd name="connsiteX2" fmla="*/ 5401518 w 5543550"/>
              <a:gd name="connsiteY2" fmla="*/ 9989 h 6040089"/>
              <a:gd name="connsiteX3" fmla="*/ 5543550 w 5543550"/>
              <a:gd name="connsiteY3" fmla="*/ 224266 h 6040089"/>
              <a:gd name="connsiteX4" fmla="*/ 5543550 w 5543550"/>
              <a:gd name="connsiteY4" fmla="*/ 5807537 h 6040089"/>
              <a:gd name="connsiteX5" fmla="*/ 5310998 w 5543550"/>
              <a:gd name="connsiteY5" fmla="*/ 6040089 h 6040089"/>
              <a:gd name="connsiteX6" fmla="*/ 232552 w 5543550"/>
              <a:gd name="connsiteY6" fmla="*/ 6040089 h 6040089"/>
              <a:gd name="connsiteX7" fmla="*/ 0 w 5543550"/>
              <a:gd name="connsiteY7" fmla="*/ 5807537 h 6040089"/>
              <a:gd name="connsiteX8" fmla="*/ 0 w 5543550"/>
              <a:gd name="connsiteY8" fmla="*/ 224266 h 6040089"/>
              <a:gd name="connsiteX9" fmla="*/ 142032 w 5543550"/>
              <a:gd name="connsiteY9" fmla="*/ 9989 h 604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3550" h="6040089">
                <a:moveTo>
                  <a:pt x="174212" y="0"/>
                </a:moveTo>
                <a:lnTo>
                  <a:pt x="5369338" y="0"/>
                </a:lnTo>
                <a:lnTo>
                  <a:pt x="5401518" y="9989"/>
                </a:lnTo>
                <a:cubicBezTo>
                  <a:pt x="5484984" y="45292"/>
                  <a:pt x="5543550" y="127940"/>
                  <a:pt x="5543550" y="224266"/>
                </a:cubicBezTo>
                <a:lnTo>
                  <a:pt x="5543550" y="5807537"/>
                </a:lnTo>
                <a:cubicBezTo>
                  <a:pt x="5543550" y="5935972"/>
                  <a:pt x="5439433" y="6040089"/>
                  <a:pt x="5310998" y="6040089"/>
                </a:cubicBezTo>
                <a:lnTo>
                  <a:pt x="232552" y="6040089"/>
                </a:lnTo>
                <a:cubicBezTo>
                  <a:pt x="104117" y="6040089"/>
                  <a:pt x="0" y="5935972"/>
                  <a:pt x="0" y="5807537"/>
                </a:cubicBezTo>
                <a:lnTo>
                  <a:pt x="0" y="224266"/>
                </a:lnTo>
                <a:cubicBezTo>
                  <a:pt x="0" y="127940"/>
                  <a:pt x="58566" y="45292"/>
                  <a:pt x="142032" y="9989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0139" t="-2914" r="-5199" b="-2914"/>
            </a:stretch>
          </a:blipFill>
        </p:spPr>
        <p:txBody>
          <a:bodyPr wrap="square">
            <a:noAutofit/>
          </a:bodyPr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98E0CBDF-12BE-404E-8E41-736A3F479C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0463" y="413099"/>
            <a:ext cx="5580062" cy="6076601"/>
          </a:xfrm>
          <a:custGeom>
            <a:avLst/>
            <a:gdLst>
              <a:gd name="connsiteX0" fmla="*/ 174212 w 5543550"/>
              <a:gd name="connsiteY0" fmla="*/ 0 h 6040089"/>
              <a:gd name="connsiteX1" fmla="*/ 5369338 w 5543550"/>
              <a:gd name="connsiteY1" fmla="*/ 0 h 6040089"/>
              <a:gd name="connsiteX2" fmla="*/ 5401518 w 5543550"/>
              <a:gd name="connsiteY2" fmla="*/ 9989 h 6040089"/>
              <a:gd name="connsiteX3" fmla="*/ 5543550 w 5543550"/>
              <a:gd name="connsiteY3" fmla="*/ 224266 h 6040089"/>
              <a:gd name="connsiteX4" fmla="*/ 5543550 w 5543550"/>
              <a:gd name="connsiteY4" fmla="*/ 5807537 h 6040089"/>
              <a:gd name="connsiteX5" fmla="*/ 5310998 w 5543550"/>
              <a:gd name="connsiteY5" fmla="*/ 6040089 h 6040089"/>
              <a:gd name="connsiteX6" fmla="*/ 232552 w 5543550"/>
              <a:gd name="connsiteY6" fmla="*/ 6040089 h 6040089"/>
              <a:gd name="connsiteX7" fmla="*/ 0 w 5543550"/>
              <a:gd name="connsiteY7" fmla="*/ 5807537 h 6040089"/>
              <a:gd name="connsiteX8" fmla="*/ 0 w 5543550"/>
              <a:gd name="connsiteY8" fmla="*/ 224266 h 6040089"/>
              <a:gd name="connsiteX9" fmla="*/ 142032 w 5543550"/>
              <a:gd name="connsiteY9" fmla="*/ 9989 h 604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3550" h="6040089">
                <a:moveTo>
                  <a:pt x="174212" y="0"/>
                </a:moveTo>
                <a:lnTo>
                  <a:pt x="5369338" y="0"/>
                </a:lnTo>
                <a:lnTo>
                  <a:pt x="5401518" y="9989"/>
                </a:lnTo>
                <a:cubicBezTo>
                  <a:pt x="5484984" y="45292"/>
                  <a:pt x="5543550" y="127940"/>
                  <a:pt x="5543550" y="224266"/>
                </a:cubicBezTo>
                <a:lnTo>
                  <a:pt x="5543550" y="5807537"/>
                </a:lnTo>
                <a:cubicBezTo>
                  <a:pt x="5543550" y="5935972"/>
                  <a:pt x="5439433" y="6040089"/>
                  <a:pt x="5310998" y="6040089"/>
                </a:cubicBezTo>
                <a:lnTo>
                  <a:pt x="232552" y="6040089"/>
                </a:lnTo>
                <a:cubicBezTo>
                  <a:pt x="104117" y="6040089"/>
                  <a:pt x="0" y="5935972"/>
                  <a:pt x="0" y="5807537"/>
                </a:cubicBezTo>
                <a:lnTo>
                  <a:pt x="0" y="224266"/>
                </a:lnTo>
                <a:cubicBezTo>
                  <a:pt x="0" y="127940"/>
                  <a:pt x="58566" y="45292"/>
                  <a:pt x="142032" y="9989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0139" t="-2914" r="-5199" b="-2914"/>
            </a:stretch>
          </a:blipFill>
        </p:spPr>
        <p:txBody>
          <a:bodyPr wrap="square">
            <a:noAutofit/>
          </a:bodyPr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90730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D0F4862-A496-7B48-A75B-2D25074EA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8" y="413099"/>
            <a:ext cx="5580062" cy="6076601"/>
          </a:xfrm>
          <a:custGeom>
            <a:avLst/>
            <a:gdLst>
              <a:gd name="connsiteX0" fmla="*/ 174212 w 5543550"/>
              <a:gd name="connsiteY0" fmla="*/ 0 h 6040089"/>
              <a:gd name="connsiteX1" fmla="*/ 5369338 w 5543550"/>
              <a:gd name="connsiteY1" fmla="*/ 0 h 6040089"/>
              <a:gd name="connsiteX2" fmla="*/ 5401518 w 5543550"/>
              <a:gd name="connsiteY2" fmla="*/ 9989 h 6040089"/>
              <a:gd name="connsiteX3" fmla="*/ 5543550 w 5543550"/>
              <a:gd name="connsiteY3" fmla="*/ 224266 h 6040089"/>
              <a:gd name="connsiteX4" fmla="*/ 5543550 w 5543550"/>
              <a:gd name="connsiteY4" fmla="*/ 5807537 h 6040089"/>
              <a:gd name="connsiteX5" fmla="*/ 5310998 w 5543550"/>
              <a:gd name="connsiteY5" fmla="*/ 6040089 h 6040089"/>
              <a:gd name="connsiteX6" fmla="*/ 232552 w 5543550"/>
              <a:gd name="connsiteY6" fmla="*/ 6040089 h 6040089"/>
              <a:gd name="connsiteX7" fmla="*/ 0 w 5543550"/>
              <a:gd name="connsiteY7" fmla="*/ 5807537 h 6040089"/>
              <a:gd name="connsiteX8" fmla="*/ 0 w 5543550"/>
              <a:gd name="connsiteY8" fmla="*/ 224266 h 6040089"/>
              <a:gd name="connsiteX9" fmla="*/ 142032 w 5543550"/>
              <a:gd name="connsiteY9" fmla="*/ 9989 h 604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3550" h="6040089">
                <a:moveTo>
                  <a:pt x="174212" y="0"/>
                </a:moveTo>
                <a:lnTo>
                  <a:pt x="5369338" y="0"/>
                </a:lnTo>
                <a:lnTo>
                  <a:pt x="5401518" y="9989"/>
                </a:lnTo>
                <a:cubicBezTo>
                  <a:pt x="5484984" y="45292"/>
                  <a:pt x="5543550" y="127940"/>
                  <a:pt x="5543550" y="224266"/>
                </a:cubicBezTo>
                <a:lnTo>
                  <a:pt x="5543550" y="5807537"/>
                </a:lnTo>
                <a:cubicBezTo>
                  <a:pt x="5543550" y="5935972"/>
                  <a:pt x="5439433" y="6040089"/>
                  <a:pt x="5310998" y="6040089"/>
                </a:cubicBezTo>
                <a:lnTo>
                  <a:pt x="232552" y="6040089"/>
                </a:lnTo>
                <a:cubicBezTo>
                  <a:pt x="104117" y="6040089"/>
                  <a:pt x="0" y="5935972"/>
                  <a:pt x="0" y="5807537"/>
                </a:cubicBezTo>
                <a:lnTo>
                  <a:pt x="0" y="224266"/>
                </a:lnTo>
                <a:cubicBezTo>
                  <a:pt x="0" y="127940"/>
                  <a:pt x="58566" y="45292"/>
                  <a:pt x="142032" y="9989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0139" t="-2914" r="-5199" b="-2914"/>
            </a:stretch>
          </a:blipFill>
        </p:spPr>
        <p:txBody>
          <a:bodyPr wrap="square">
            <a:noAutofit/>
          </a:bodyPr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F649EBB-E896-024D-816A-89AF766D33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0463" y="413099"/>
            <a:ext cx="5580063" cy="2907951"/>
          </a:xfrm>
          <a:prstGeom prst="roundRect">
            <a:avLst>
              <a:gd name="adj" fmla="val 403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" t="-18089" r="7" b="-18089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E59FB74-7437-F840-B68E-A90A5C0531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0463" y="3581749"/>
            <a:ext cx="5580063" cy="2907951"/>
          </a:xfrm>
          <a:prstGeom prst="roundRect">
            <a:avLst>
              <a:gd name="adj" fmla="val 403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" t="-18089" r="7" b="-18089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9770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B32C69F-8299-6848-B913-F264812114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7" y="413099"/>
            <a:ext cx="5580063" cy="2907951"/>
          </a:xfrm>
          <a:prstGeom prst="roundRect">
            <a:avLst>
              <a:gd name="adj" fmla="val 403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" t="-18089" r="7" b="-18089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A72BFA3-CEDD-D148-81A3-035FE91068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987" y="3581749"/>
            <a:ext cx="5580063" cy="2907951"/>
          </a:xfrm>
          <a:prstGeom prst="roundRect">
            <a:avLst>
              <a:gd name="adj" fmla="val 403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" t="-18089" r="7" b="-18089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3E1602D-6DCD-084B-8E85-A516212C74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0463" y="413099"/>
            <a:ext cx="5580063" cy="2907951"/>
          </a:xfrm>
          <a:prstGeom prst="roundRect">
            <a:avLst>
              <a:gd name="adj" fmla="val 403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" t="-18089" r="7" b="-18089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E8A89DF-EEA2-E243-9C19-4A5BCDC513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0463" y="3581749"/>
            <a:ext cx="5580063" cy="2907951"/>
          </a:xfrm>
          <a:prstGeom prst="roundRect">
            <a:avLst>
              <a:gd name="adj" fmla="val 403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" t="-18089" r="7" b="-18089"/>
            </a:stretch>
          </a:blipFill>
        </p:spPr>
        <p:txBody>
          <a:bodyPr/>
          <a:lstStyle>
            <a:lvl1pPr>
              <a:defRPr b="0" i="0">
                <a:latin typeface="Noto IKEA Latin" panose="020B050204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34703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49EBEE-1570-694B-9CB3-608EF071C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19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D34647-6284-8C46-8B5F-668B7A0FF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19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3B6B-DE20-BE4E-B9EB-56196686AC9E}" type="slidenum">
              <a:rPr lang="en-SE" smtClean="0"/>
              <a:t>‹nr.›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01687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4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82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0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866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86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5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/forside med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2B3F8E46-5532-AF4E-B41B-5366FBB214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1" y="763437"/>
            <a:ext cx="7712014" cy="533112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GB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53FF87-D52A-C64D-9242-BF7AB8C4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1518" y="4060600"/>
            <a:ext cx="2943131" cy="1629797"/>
          </a:xfrm>
        </p:spPr>
        <p:txBody>
          <a:bodyPr anchor="b" anchorCtr="0"/>
          <a:lstStyle>
            <a:lvl1pPr marL="0" indent="0" algn="l">
              <a:buNone/>
              <a:defRPr sz="1800" b="1" i="0">
                <a:solidFill>
                  <a:schemeClr val="accent2"/>
                </a:solidFill>
                <a:latin typeface="TT Hoves DemiBold" panose="02000503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37C7E62-3391-D049-9DB2-76069E0708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6403" y="428625"/>
            <a:ext cx="1030622" cy="11147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A4E2EA1-7F14-0C40-BC3F-6568D06C16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" y="6270171"/>
            <a:ext cx="879541" cy="3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1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60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11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32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78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1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-/bullet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FBF4E6-6B4D-A54A-BA24-05C1857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6326" y="6356350"/>
            <a:ext cx="683665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B86D179-48F0-7043-9CCD-FE3A8DF7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7A05294-1A1D-B04E-9B9A-486175A4A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27" y="226633"/>
            <a:ext cx="6836658" cy="1325563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3699F10-0691-0A43-AD2E-D13397489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7" y="1655805"/>
            <a:ext cx="6836658" cy="43495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A7ABE77-51C1-B24D-8B06-06CBB13A0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2195"/>
            <a:ext cx="1217655" cy="12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2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C84BFAE-C29D-BA45-8896-83A26348CDCD}"/>
              </a:ext>
            </a:extLst>
          </p:cNvPr>
          <p:cNvSpPr/>
          <p:nvPr userDrawn="1"/>
        </p:nvSpPr>
        <p:spPr>
          <a:xfrm>
            <a:off x="10140778" y="0"/>
            <a:ext cx="2051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75AD1A4-4A47-8F48-87AD-C5E0C388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25"/>
            <a:ext cx="85274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AF0172-9C3C-F646-8DD5-CF5DB7406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25625"/>
            <a:ext cx="85274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D0677EE-4AB4-E242-8703-3E8D4B051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56350"/>
            <a:ext cx="8527472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 b="0" i="0">
                <a:solidFill>
                  <a:schemeClr val="accent2"/>
                </a:solidFill>
                <a:latin typeface="TT Hoves Light" panose="02000503020000020004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452794-9DCE-C84F-A270-6B46FCCD4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4165" y="6356350"/>
            <a:ext cx="1418461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900" b="1" i="0">
                <a:solidFill>
                  <a:schemeClr val="accent2"/>
                </a:solidFill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792B85-C7C2-0D4D-8BE9-38F9AF70FA5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574166" y="428625"/>
            <a:ext cx="1056034" cy="11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0" r:id="rId2"/>
    <p:sldLayoutId id="2147483811" r:id="rId3"/>
    <p:sldLayoutId id="2147483814" r:id="rId4"/>
    <p:sldLayoutId id="2147483815" r:id="rId5"/>
    <p:sldLayoutId id="214748381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TT Hoves DemiBold" panose="02000503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0">
          <p15:clr>
            <a:srgbClr val="F26B43"/>
          </p15:clr>
        </p15:guide>
        <p15:guide id="4" pos="273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740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C84BFAE-C29D-BA45-8896-83A26348CDCD}"/>
              </a:ext>
            </a:extLst>
          </p:cNvPr>
          <p:cNvSpPr/>
          <p:nvPr userDrawn="1"/>
        </p:nvSpPr>
        <p:spPr>
          <a:xfrm>
            <a:off x="10140778" y="0"/>
            <a:ext cx="2051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75AD1A4-4A47-8F48-87AD-C5E0C388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25"/>
            <a:ext cx="85274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AF0172-9C3C-F646-8DD5-CF5DB7406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25625"/>
            <a:ext cx="85274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D0677EE-4AB4-E242-8703-3E8D4B051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56350"/>
            <a:ext cx="8527472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 b="0" i="0">
                <a:solidFill>
                  <a:schemeClr val="accent2"/>
                </a:solidFill>
                <a:latin typeface="TT Hoves Light" panose="02000503020000020004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452794-9DCE-C84F-A270-6B46FCCD4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4165" y="6356350"/>
            <a:ext cx="1418461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900" b="1" i="0">
                <a:solidFill>
                  <a:schemeClr val="accent2"/>
                </a:solidFill>
                <a:latin typeface="TT Hoves DemiBold" panose="02000503030000020004" pitchFamily="2" charset="77"/>
              </a:defRPr>
            </a:lvl1pPr>
          </a:lstStyle>
          <a:p>
            <a:fld id="{8496E589-C73B-E44D-A173-0D2DFA1884BA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792B85-C7C2-0D4D-8BE9-38F9AF70F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166" y="428625"/>
            <a:ext cx="1056034" cy="11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3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TT Hoves DemiBold" panose="02000503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accent2"/>
          </a:solidFill>
          <a:latin typeface="TT Hoves Light" panose="0200050302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0">
          <p15:clr>
            <a:srgbClr val="F26B43"/>
          </p15:clr>
        </p15:guide>
        <p15:guide id="4" pos="273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74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4783" y="1087339"/>
            <a:ext cx="11408228" cy="508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177" y="6190499"/>
            <a:ext cx="2789894" cy="66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838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807" r:id="rId9"/>
    <p:sldLayoutId id="2147483808" r:id="rId10"/>
    <p:sldLayoutId id="2147483741" r:id="rId11"/>
    <p:sldLayoutId id="2147483742" r:id="rId12"/>
    <p:sldLayoutId id="2147483743" r:id="rId13"/>
    <p:sldLayoutId id="2147483745" r:id="rId14"/>
    <p:sldLayoutId id="2147483746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4783" y="207210"/>
            <a:ext cx="11408228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4783" y="1087339"/>
            <a:ext cx="11408228" cy="508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177" y="6190499"/>
            <a:ext cx="2789894" cy="66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58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F1BCD3-11D2-644A-BE4B-B66D062C7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69" y="62476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Noto IKEA Latin" panose="020B0502040504020204" pitchFamily="34" charset="0"/>
              </a:defRPr>
            </a:lvl1pPr>
          </a:lstStyle>
          <a:p>
            <a:r>
              <a:rPr lang="en-GB"/>
              <a:t>Extern information</a:t>
            </a:r>
            <a:endParaRPr lang="en-SE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EE60D33-D5CB-7241-90B0-B802A5C09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31" y="62476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oto IKEA Latin" panose="020B0502040504020204" pitchFamily="34" charset="0"/>
              </a:defRPr>
            </a:lvl1pPr>
          </a:lstStyle>
          <a:p>
            <a:fld id="{5B9A3B6B-DE20-BE4E-B9EB-56196686AC9E}" type="slidenum">
              <a:rPr lang="en-SE" smtClean="0"/>
              <a:pPr/>
              <a:t>‹nr.›</a:t>
            </a:fld>
            <a:endParaRPr lang="en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E8C7151-0A8F-7DE0-43EA-5FE6B3622BA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932488" y="0"/>
            <a:ext cx="3492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223058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651" r:id="rId18"/>
    <p:sldLayoutId id="2147483660" r:id="rId19"/>
    <p:sldLayoutId id="2147483659" r:id="rId20"/>
    <p:sldLayoutId id="2147483677" r:id="rId21"/>
    <p:sldLayoutId id="2147483661" r:id="rId22"/>
    <p:sldLayoutId id="2147483663" r:id="rId23"/>
    <p:sldLayoutId id="2147483664" r:id="rId24"/>
    <p:sldLayoutId id="2147483672" r:id="rId25"/>
    <p:sldLayoutId id="2147483667" r:id="rId26"/>
    <p:sldLayoutId id="2147483670" r:id="rId27"/>
    <p:sldLayoutId id="2147483678" r:id="rId28"/>
    <p:sldLayoutId id="2147483676" r:id="rId29"/>
    <p:sldLayoutId id="2147483662" r:id="rId30"/>
    <p:sldLayoutId id="2147483665" r:id="rId31"/>
    <p:sldLayoutId id="2147483674" r:id="rId32"/>
    <p:sldLayoutId id="2147483666" r:id="rId33"/>
    <p:sldLayoutId id="2147483673" r:id="rId3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5ACBF0"/>
          </p15:clr>
        </p15:guide>
        <p15:guide id="2" orient="horz" pos="4088" userDrawn="1">
          <p15:clr>
            <a:srgbClr val="5ACBF0"/>
          </p15:clr>
        </p15:guide>
        <p15:guide id="3" orient="horz" pos="595">
          <p15:clr>
            <a:srgbClr val="5ACBF0"/>
          </p15:clr>
        </p15:guide>
        <p15:guide id="4" orient="horz" pos="754">
          <p15:clr>
            <a:srgbClr val="5ACBF0"/>
          </p15:clr>
        </p15:guide>
        <p15:guide id="5" orient="horz" pos="1094">
          <p15:clr>
            <a:srgbClr val="5ACBF0"/>
          </p15:clr>
        </p15:guide>
        <p15:guide id="6" orient="horz" pos="1253">
          <p15:clr>
            <a:srgbClr val="5ACBF0"/>
          </p15:clr>
        </p15:guide>
        <p15:guide id="7" orient="horz" pos="1593">
          <p15:clr>
            <a:srgbClr val="5ACBF0"/>
          </p15:clr>
        </p15:guide>
        <p15:guide id="8" orient="horz" pos="1752">
          <p15:clr>
            <a:srgbClr val="5ACBF0"/>
          </p15:clr>
        </p15:guide>
        <p15:guide id="9" orient="horz" pos="2092">
          <p15:clr>
            <a:srgbClr val="5ACBF0"/>
          </p15:clr>
        </p15:guide>
        <p15:guide id="10" orient="horz" pos="2251" userDrawn="1">
          <p15:clr>
            <a:srgbClr val="5ACBF0"/>
          </p15:clr>
        </p15:guide>
        <p15:guide id="11" orient="horz" pos="2591" userDrawn="1">
          <p15:clr>
            <a:srgbClr val="5ACBF0"/>
          </p15:clr>
        </p15:guide>
        <p15:guide id="12" orient="horz" pos="2750" userDrawn="1">
          <p15:clr>
            <a:srgbClr val="5ACBF0"/>
          </p15:clr>
        </p15:guide>
        <p15:guide id="13" orient="horz" pos="3090" userDrawn="1">
          <p15:clr>
            <a:srgbClr val="5ACBF0"/>
          </p15:clr>
        </p15:guide>
        <p15:guide id="14" orient="horz" pos="3249" userDrawn="1">
          <p15:clr>
            <a:srgbClr val="5ACBF0"/>
          </p15:clr>
        </p15:guide>
        <p15:guide id="15" orient="horz" pos="3589" userDrawn="1">
          <p15:clr>
            <a:srgbClr val="5ACBF0"/>
          </p15:clr>
        </p15:guide>
        <p15:guide id="16" orient="horz" pos="3748" userDrawn="1">
          <p15:clr>
            <a:srgbClr val="5ACBF0"/>
          </p15:clr>
        </p15:guide>
        <p15:guide id="17" pos="3931" userDrawn="1">
          <p15:clr>
            <a:srgbClr val="5ACBF0"/>
          </p15:clr>
        </p15:guide>
        <p15:guide id="18" pos="3772" userDrawn="1">
          <p15:clr>
            <a:srgbClr val="5ACBF0"/>
          </p15:clr>
        </p15:guide>
        <p15:guide id="19" pos="4997" userDrawn="1">
          <p15:clr>
            <a:srgbClr val="5ACBF0"/>
          </p15:clr>
        </p15:guide>
        <p15:guide id="20" pos="5155" userDrawn="1">
          <p15:clr>
            <a:srgbClr val="5ACBF0"/>
          </p15:clr>
        </p15:guide>
        <p15:guide id="21" pos="6221" userDrawn="1">
          <p15:clr>
            <a:srgbClr val="5ACBF0"/>
          </p15:clr>
        </p15:guide>
        <p15:guide id="22" pos="6380" userDrawn="1">
          <p15:clr>
            <a:srgbClr val="5ACBF0"/>
          </p15:clr>
        </p15:guide>
        <p15:guide id="23" pos="2706" userDrawn="1">
          <p15:clr>
            <a:srgbClr val="5ACBF0"/>
          </p15:clr>
        </p15:guide>
        <p15:guide id="24" pos="2547">
          <p15:clr>
            <a:srgbClr val="5ACBF0"/>
          </p15:clr>
        </p15:guide>
        <p15:guide id="25" pos="1481">
          <p15:clr>
            <a:srgbClr val="5ACBF0"/>
          </p15:clr>
        </p15:guide>
        <p15:guide id="26" pos="1323">
          <p15:clr>
            <a:srgbClr val="5ACBF0"/>
          </p15:clr>
        </p15:guide>
        <p15:guide id="27" pos="257">
          <p15:clr>
            <a:srgbClr val="5ACBF0"/>
          </p15:clr>
        </p15:guide>
        <p15:guide id="28" pos="7446" userDrawn="1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7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9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85.jpeg"/><Relationship Id="rId18" Type="http://schemas.microsoft.com/office/2007/relationships/diagramDrawing" Target="../diagrams/drawing1.xml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diagramColors" Target="../diagrams/colors1.xml"/><Relationship Id="rId2" Type="http://schemas.openxmlformats.org/officeDocument/2006/relationships/image" Target="../media/image74.jpe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2.png"/><Relationship Id="rId5" Type="http://schemas.openxmlformats.org/officeDocument/2006/relationships/hyperlink" Target="http://www.folkhem.se/" TargetMode="External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modulaertbyggeri.pory.app/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DD905-F18F-9C91-9ECF-729E18295E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Workshop 1: Modulært byggeri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85863B4-6875-E7E5-A715-B71657038A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/>
              <a:t>Potentialer og barrierer ved modulært byggeri fremfor traditionelt byggeri – og årsager til  modulært byggeris lavere udbredelse i Danmark</a:t>
            </a:r>
          </a:p>
          <a:p>
            <a:r>
              <a:rPr lang="da-DK"/>
              <a:t>3. Oktober 2023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0DE320-ADBF-5107-FCEC-F5928AF6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605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69122680-DB92-0EDA-B9AC-AB10F0EFE4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9" b="22410"/>
          <a:stretch/>
        </p:blipFill>
        <p:spPr>
          <a:xfrm>
            <a:off x="9774" y="0"/>
            <a:ext cx="12182225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E2D261A-421E-5834-BDB7-5BDE301B9710}"/>
              </a:ext>
            </a:extLst>
          </p:cNvPr>
          <p:cNvSpPr txBox="1">
            <a:spLocks/>
          </p:cNvSpPr>
          <p:nvPr/>
        </p:nvSpPr>
        <p:spPr>
          <a:xfrm>
            <a:off x="810070" y="485126"/>
            <a:ext cx="10571860" cy="9448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Noto IKEA Latin" panose="020B0502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Noto IKEA Latin" panose="020B0502040504020204" pitchFamily="34" charset="0"/>
                <a:ea typeface="+mj-ea"/>
                <a:cs typeface="+mj-cs"/>
              </a:rPr>
              <a:t>Introduction to Industrialized Construction </a:t>
            </a:r>
            <a:b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Noto IKEA Latin" panose="020B0502040504020204" pitchFamily="34" charset="0"/>
                <a:ea typeface="+mj-ea"/>
                <a:cs typeface="+mj-cs"/>
              </a:rPr>
            </a:br>
            <a:b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Noto IKEA Latin" panose="020B0502040504020204" pitchFamily="34" charset="0"/>
                <a:ea typeface="+mj-ea"/>
                <a:cs typeface="+mj-cs"/>
              </a:rPr>
            </a:br>
            <a:b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Noto IKEA Latin" panose="020B0502040504020204" pitchFamily="34" charset="0"/>
                <a:ea typeface="+mj-ea"/>
                <a:cs typeface="+mj-cs"/>
              </a:rPr>
            </a:b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Noto IKEA Latin" panose="020B0502040504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85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BD4B93-03A4-D776-6D50-9C99B57A60A4}"/>
              </a:ext>
            </a:extLst>
          </p:cNvPr>
          <p:cNvSpPr txBox="1">
            <a:spLocks/>
          </p:cNvSpPr>
          <p:nvPr/>
        </p:nvSpPr>
        <p:spPr>
          <a:xfrm>
            <a:off x="420396" y="310028"/>
            <a:ext cx="5567654" cy="886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Noto IKEA Latin" panose="020B0502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j-ea"/>
                <a:cs typeface="+mj-cs"/>
              </a:rPr>
              <a:t>Jerker Lessing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Noto IKEA Latin" panose="020B0502040504020204" pitchFamily="34" charset="0"/>
              <a:ea typeface="+mj-ea"/>
              <a:cs typeface="+mj-cs"/>
            </a:endParaRPr>
          </a:p>
        </p:txBody>
      </p:sp>
      <p:pic>
        <p:nvPicPr>
          <p:cNvPr id="3" name="Platshållare för bild 10" descr="En bild som visar person, person, utomhus, glasögon&#10;&#10;Automatiskt genererad beskrivning">
            <a:extLst>
              <a:ext uri="{FF2B5EF4-FFF2-40B4-BE49-F238E27FC236}">
                <a16:creationId xmlns:a16="http://schemas.microsoft.com/office/drawing/2014/main" id="{216792A9-E525-CFED-283E-66D2BA889D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80" r="23880"/>
          <a:stretch>
            <a:fillRect/>
          </a:stretch>
        </p:blipFill>
        <p:spPr>
          <a:xfrm>
            <a:off x="6240463" y="404812"/>
            <a:ext cx="5580064" cy="6084888"/>
          </a:xfrm>
          <a:prstGeom prst="roundRect">
            <a:avLst>
              <a:gd name="adj" fmla="val 403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289" t="-2913" r="-9289" b="-2913"/>
            </a:stretch>
          </a:blipFill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CBA00E9-B40A-098C-8567-335AD05B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849" y="2660099"/>
            <a:ext cx="1169170" cy="1650731"/>
          </a:xfrm>
          <a:prstGeom prst="rect">
            <a:avLst/>
          </a:prstGeom>
          <a:solidFill>
            <a:srgbClr val="20201E"/>
          </a:solidFill>
          <a:ln w="9525">
            <a:solidFill>
              <a:srgbClr val="20201E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7A65D-7368-BD8C-E680-CED7FB122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849" y="711279"/>
            <a:ext cx="1169170" cy="1686213"/>
          </a:xfrm>
          <a:prstGeom prst="rect">
            <a:avLst/>
          </a:prstGeom>
          <a:noFill/>
          <a:ln w="9525">
            <a:solidFill>
              <a:srgbClr val="20201E"/>
            </a:solidFill>
            <a:miter lim="800000"/>
            <a:headEnd/>
            <a:tailEnd/>
          </a:ln>
          <a:effectLst>
            <a:outerShdw dist="101600" dir="2700000" algn="ctr" rotWithShape="0">
              <a:srgbClr val="FFFFFF">
                <a:lumMod val="50000"/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4433F13-CFEC-B197-F558-5409ACA1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432" y="711279"/>
            <a:ext cx="1260980" cy="1686213"/>
          </a:xfrm>
          <a:prstGeom prst="rect">
            <a:avLst/>
          </a:prstGeom>
          <a:noFill/>
          <a:ln w="9525">
            <a:solidFill>
              <a:srgbClr val="FFFFFF">
                <a:lumMod val="65000"/>
              </a:srgbClr>
            </a:solidFill>
            <a:miter lim="800000"/>
            <a:headEnd/>
            <a:tailEnd/>
          </a:ln>
          <a:effectLst>
            <a:outerShdw dist="101600" dir="2700000" rotWithShape="0">
              <a:srgbClr val="FFFFFF">
                <a:lumMod val="65000"/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jerker\Pictures\IMG_20150114_182015.JPG">
            <a:extLst>
              <a:ext uri="{FF2B5EF4-FFF2-40B4-BE49-F238E27FC236}">
                <a16:creationId xmlns:a16="http://schemas.microsoft.com/office/drawing/2014/main" id="{4A1BDDD6-1E7C-F00C-0246-EF638EBA2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6432" y="2660099"/>
            <a:ext cx="1260980" cy="1650731"/>
          </a:xfrm>
          <a:prstGeom prst="rect">
            <a:avLst/>
          </a:prstGeom>
          <a:noFill/>
          <a:effectLst>
            <a:outerShdw blurRad="50800" dist="76200" dir="5400000" algn="ctr" rotWithShape="0">
              <a:srgbClr val="FFFFFF">
                <a:lumMod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795DC96A-7DBC-C7A9-C23B-C8D65891E188}"/>
              </a:ext>
            </a:extLst>
          </p:cNvPr>
          <p:cNvSpPr txBox="1">
            <a:spLocks/>
          </p:cNvSpPr>
          <p:nvPr/>
        </p:nvSpPr>
        <p:spPr>
          <a:xfrm>
            <a:off x="420394" y="1448094"/>
            <a:ext cx="5567653" cy="4553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1639888" algn="l"/>
              </a:tabLst>
              <a:defRPr sz="2000" kern="1200">
                <a:solidFill>
                  <a:schemeClr val="tx1"/>
                </a:solidFill>
                <a:latin typeface="Noto IKEA Latin" panose="020B0502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1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Noto IKEA Latin" panose="020B0502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IKEA Latin" panose="020B0502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IKEA Latin" panose="020B0502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IKEA Latin" panose="020B0502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39888" algn="l"/>
              </a:tabLst>
              <a:defRPr/>
            </a:pP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Adjunct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 Professor, Stanford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err="1">
                <a:solidFill>
                  <a:srgbClr val="20201E"/>
                </a:solidFill>
              </a:rPr>
              <a:t>Advisor</a:t>
            </a:r>
            <a:r>
              <a:rPr lang="sv-SE">
                <a:solidFill>
                  <a:srgbClr val="20201E"/>
                </a:solidFill>
              </a:rPr>
              <a:t> and </a:t>
            </a:r>
            <a:r>
              <a:rPr lang="sv-SE" err="1">
                <a:solidFill>
                  <a:srgbClr val="20201E"/>
                </a:solidFill>
              </a:rPr>
              <a:t>consultant</a:t>
            </a:r>
            <a:r>
              <a:rPr lang="sv-SE">
                <a:solidFill>
                  <a:srgbClr val="20201E"/>
                </a:solidFill>
              </a:rPr>
              <a:t> </a:t>
            </a:r>
            <a:r>
              <a:rPr lang="sv-SE" err="1">
                <a:solidFill>
                  <a:srgbClr val="20201E"/>
                </a:solidFill>
              </a:rPr>
              <a:t>within</a:t>
            </a:r>
            <a:r>
              <a:rPr lang="sv-SE">
                <a:solidFill>
                  <a:srgbClr val="20201E"/>
                </a:solidFill>
              </a:rPr>
              <a:t> </a:t>
            </a:r>
            <a:r>
              <a:rPr lang="sv-SE" err="1">
                <a:solidFill>
                  <a:srgbClr val="20201E"/>
                </a:solidFill>
              </a:rPr>
              <a:t>Industrialized</a:t>
            </a:r>
            <a:r>
              <a:rPr lang="sv-SE">
                <a:solidFill>
                  <a:srgbClr val="20201E"/>
                </a:solidFill>
              </a:rPr>
              <a:t> Construction</a:t>
            </a:r>
            <a:endParaRPr lang="en-US">
              <a:solidFill>
                <a:srgbClr val="20201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err="1">
                <a:solidFill>
                  <a:srgbClr val="20201E"/>
                </a:solidFill>
              </a:rPr>
              <a:t>Head</a:t>
            </a:r>
            <a:r>
              <a:rPr lang="sv-SE">
                <a:solidFill>
                  <a:srgbClr val="20201E"/>
                </a:solidFill>
              </a:rPr>
              <a:t> </a:t>
            </a:r>
            <a:r>
              <a:rPr lang="sv-SE" err="1">
                <a:solidFill>
                  <a:srgbClr val="20201E"/>
                </a:solidFill>
              </a:rPr>
              <a:t>of</a:t>
            </a:r>
            <a:r>
              <a:rPr lang="sv-SE">
                <a:solidFill>
                  <a:srgbClr val="20201E"/>
                </a:solidFill>
              </a:rPr>
              <a:t> research &amp; </a:t>
            </a:r>
            <a:r>
              <a:rPr lang="sv-SE" err="1">
                <a:solidFill>
                  <a:srgbClr val="20201E"/>
                </a:solidFill>
              </a:rPr>
              <a:t>Development</a:t>
            </a:r>
            <a:r>
              <a:rPr lang="sv-SE">
                <a:solidFill>
                  <a:srgbClr val="20201E"/>
                </a:solidFill>
              </a:rPr>
              <a:t>, </a:t>
            </a:r>
            <a:r>
              <a:rPr lang="sv-SE" err="1">
                <a:solidFill>
                  <a:srgbClr val="20201E"/>
                </a:solidFill>
              </a:rPr>
              <a:t>BoKlok</a:t>
            </a:r>
            <a:r>
              <a:rPr lang="sv-SE">
                <a:solidFill>
                  <a:srgbClr val="20201E"/>
                </a:solidFill>
              </a:rPr>
              <a:t> 2015 - 2023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39888" algn="l"/>
              </a:tabLst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PhD from Lund University, Sweden.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Topic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: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Industrialized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Noto IKEA Latin" panose="020B0502040504020204" pitchFamily="34" charset="0"/>
                <a:ea typeface="+mn-ea"/>
                <a:cs typeface="+mn-cs"/>
              </a:rPr>
              <a:t> Construction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39888" algn="l"/>
              </a:tabLst>
              <a:defRPr/>
            </a:pPr>
            <a:r>
              <a:rPr lang="sv-SE">
                <a:solidFill>
                  <a:srgbClr val="20201E"/>
                </a:solidFill>
              </a:rPr>
              <a:t>Consultant at </a:t>
            </a:r>
            <a:r>
              <a:rPr lang="sv-SE" err="1">
                <a:solidFill>
                  <a:srgbClr val="20201E"/>
                </a:solidFill>
              </a:rPr>
              <a:t>Tyréns</a:t>
            </a:r>
            <a:r>
              <a:rPr lang="sv-SE">
                <a:solidFill>
                  <a:srgbClr val="20201E"/>
                </a:solidFill>
              </a:rPr>
              <a:t> and Prolog; </a:t>
            </a:r>
            <a:r>
              <a:rPr lang="sv-SE" err="1">
                <a:solidFill>
                  <a:srgbClr val="20201E"/>
                </a:solidFill>
              </a:rPr>
              <a:t>Building</a:t>
            </a:r>
            <a:r>
              <a:rPr lang="sv-SE">
                <a:solidFill>
                  <a:srgbClr val="20201E"/>
                </a:solidFill>
              </a:rPr>
              <a:t> systems and </a:t>
            </a:r>
            <a:r>
              <a:rPr lang="sv-SE" err="1">
                <a:solidFill>
                  <a:srgbClr val="20201E"/>
                </a:solidFill>
              </a:rPr>
              <a:t>Supply</a:t>
            </a:r>
            <a:r>
              <a:rPr lang="sv-SE">
                <a:solidFill>
                  <a:srgbClr val="20201E"/>
                </a:solidFill>
              </a:rPr>
              <a:t> </a:t>
            </a:r>
            <a:r>
              <a:rPr lang="sv-SE" err="1">
                <a:solidFill>
                  <a:srgbClr val="20201E"/>
                </a:solidFill>
              </a:rPr>
              <a:t>Chain</a:t>
            </a:r>
            <a:r>
              <a:rPr lang="sv-SE">
                <a:solidFill>
                  <a:srgbClr val="20201E"/>
                </a:solidFill>
              </a:rPr>
              <a:t> Management</a:t>
            </a: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Noto IKEA Latin" panose="020B05020405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39888" algn="l"/>
              </a:tabLst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Noto IKEA Latin" panose="020B0502040504020204" pitchFamily="34" charset="0"/>
              <a:ea typeface="+mn-ea"/>
              <a:cs typeface="+mn-cs"/>
            </a:endParaRPr>
          </a:p>
        </p:txBody>
      </p:sp>
      <p:pic>
        <p:nvPicPr>
          <p:cNvPr id="9" name="Picture 2" descr="Industry 4.0 for the Built Environment | SpringerLink">
            <a:extLst>
              <a:ext uri="{FF2B5EF4-FFF2-40B4-BE49-F238E27FC236}">
                <a16:creationId xmlns:a16="http://schemas.microsoft.com/office/drawing/2014/main" id="{A2DEB5BD-A777-8A90-EDC3-4ECAFE88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082" y="4573437"/>
            <a:ext cx="1241350" cy="175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ffsite Production and Manufacturing for Innovative Construction: People,  Process and Technology, Goulding, Jack S., Rahimian, Farzad Pour, eBook -  Amazon.com">
            <a:extLst>
              <a:ext uri="{FF2B5EF4-FFF2-40B4-BE49-F238E27FC236}">
                <a16:creationId xmlns:a16="http://schemas.microsoft.com/office/drawing/2014/main" id="{21F53AB1-14AA-112A-0D41-298F1B711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92" r="32971" b="11289"/>
          <a:stretch/>
        </p:blipFill>
        <p:spPr bwMode="auto">
          <a:xfrm rot="21565243">
            <a:off x="6473595" y="4579770"/>
            <a:ext cx="1261560" cy="173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3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CA487FF-C9CE-450E-A6F6-A12BBFF21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81" y="1969478"/>
            <a:ext cx="6839284" cy="46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Industrialized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Construction gets attention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globally</a:t>
            </a: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Great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development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last 15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years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(Scandinavia, UK, Japan, USA, China, Singapore, Australia)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 common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insight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: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Need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for alternative to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traditional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construction</a:t>
            </a: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Need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for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improved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productivity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less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waste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shorter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lead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times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improved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quality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and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lower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costs</a:t>
            </a: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And not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least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: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Radical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improvements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in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sustainability</a:t>
            </a:r>
            <a:r>
              <a:rPr kumimoji="0" lang="sv-SE" altLang="sv-SE" sz="26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is </a:t>
            </a:r>
            <a:r>
              <a:rPr kumimoji="0" lang="sv-SE" altLang="sv-SE" sz="26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needed</a:t>
            </a: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6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1BC1A44B-58A1-4A52-A0D5-D43CAFBA6F49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10606834" cy="12815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Industrialized Construction</a:t>
            </a:r>
          </a:p>
          <a:p>
            <a:pPr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global movement!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FD71D9E7-459B-A586-8E08-1EA940DBB2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436" y="3450340"/>
            <a:ext cx="2098562" cy="274109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FDC7BAF-315E-B361-9845-A5C0ECE7C1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902" y="3446417"/>
            <a:ext cx="1942147" cy="2745021"/>
          </a:xfrm>
          <a:prstGeom prst="rect">
            <a:avLst/>
          </a:prstGeom>
        </p:spPr>
      </p:pic>
      <p:pic>
        <p:nvPicPr>
          <p:cNvPr id="8" name="Content Placeholder 20">
            <a:extLst>
              <a:ext uri="{FF2B5EF4-FFF2-40B4-BE49-F238E27FC236}">
                <a16:creationId xmlns:a16="http://schemas.microsoft.com/office/drawing/2014/main" id="{726A804D-530B-C770-F4ED-6D12074EE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90"/>
          <a:stretch/>
        </p:blipFill>
        <p:spPr>
          <a:xfrm>
            <a:off x="7572652" y="1152398"/>
            <a:ext cx="4602311" cy="2239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15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40290" y="1431668"/>
            <a:ext cx="8486196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sv-SE" altLang="sv-SE" sz="4800">
                <a:solidFill>
                  <a:schemeClr val="tx2"/>
                </a:solidFill>
                <a:ea typeface="ＭＳ Ｐゴシック" pitchFamily="34" charset="-128"/>
              </a:rPr>
              <a:t>- So, why do we need industrialized </a:t>
            </a:r>
            <a:r>
              <a:rPr lang="sv-SE" altLang="sv-SE" sz="4800" err="1">
                <a:solidFill>
                  <a:schemeClr val="tx2"/>
                </a:solidFill>
                <a:ea typeface="ＭＳ Ｐゴシック" pitchFamily="34" charset="-128"/>
              </a:rPr>
              <a:t>construction</a:t>
            </a:r>
            <a:r>
              <a:rPr lang="sv-SE" altLang="sv-SE" sz="4800">
                <a:solidFill>
                  <a:schemeClr val="tx2"/>
                </a:solidFill>
                <a:ea typeface="ＭＳ Ｐゴシック" pitchFamily="34" charset="-128"/>
              </a:rPr>
              <a:t>?</a:t>
            </a:r>
            <a:endParaRPr lang="en-US" altLang="sv-SE" sz="4800">
              <a:solidFill>
                <a:schemeClr val="tx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78168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67" y="837611"/>
            <a:ext cx="5477996" cy="9143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</a:rPr>
              <a:t>Value added per work hour has increased by 250% in manufacturing in the last 50 years, stayed flat in construction</a:t>
            </a:r>
          </a:p>
        </p:txBody>
      </p:sp>
      <p:pic>
        <p:nvPicPr>
          <p:cNvPr id="4" name="Picture 3" descr="Screen Shot 2014-10-30 at 5.16.1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42" y="2201339"/>
            <a:ext cx="4900563" cy="3095485"/>
          </a:xfrm>
          <a:prstGeom prst="rect">
            <a:avLst/>
          </a:prstGeom>
        </p:spPr>
      </p:pic>
      <p:pic>
        <p:nvPicPr>
          <p:cNvPr id="5" name="Picture 4" descr="Screen Shot 2014-10-30 at 5.16.3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282" y="5382989"/>
            <a:ext cx="2180023" cy="385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5705" y="5854068"/>
            <a:ext cx="3216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  <a:sym typeface="Arial"/>
              </a:rPr>
              <a:t>By Paul </a:t>
            </a: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  <a:sym typeface="Arial"/>
              </a:rPr>
              <a:t>Teicholz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  <a:sym typeface="Arial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  <a:sym typeface="Arial"/>
              </a:rPr>
              <a:t>Based on U.S. Department of Commerce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167" y="1838175"/>
            <a:ext cx="6596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Labor Productivity for construction industry vs. all non-agricultural industries</a:t>
            </a:r>
          </a:p>
        </p:txBody>
      </p:sp>
      <p:pic>
        <p:nvPicPr>
          <p:cNvPr id="3" name="Picture 2" descr="C:\Users\jerker\Desktop\Documents\Foton\Stökigt bygge\CIMG7722.JPG">
            <a:extLst>
              <a:ext uri="{FF2B5EF4-FFF2-40B4-BE49-F238E27FC236}">
                <a16:creationId xmlns:a16="http://schemas.microsoft.com/office/drawing/2014/main" id="{02145211-1DEC-23B0-C20C-0A8440E7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839" y="1242169"/>
            <a:ext cx="5521093" cy="41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5F04C55-821C-068F-0CD9-C413B97C8B8C}"/>
              </a:ext>
            </a:extLst>
          </p:cNvPr>
          <p:cNvSpPr/>
          <p:nvPr/>
        </p:nvSpPr>
        <p:spPr>
          <a:xfrm>
            <a:off x="6757638" y="1559398"/>
            <a:ext cx="1962615" cy="36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Production facility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62FFE84-769D-3ED3-4E05-8402D035D06F}"/>
              </a:ext>
            </a:extLst>
          </p:cNvPr>
          <p:cNvSpPr/>
          <p:nvPr/>
        </p:nvSpPr>
        <p:spPr>
          <a:xfrm>
            <a:off x="6653561" y="4857247"/>
            <a:ext cx="1341864" cy="36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Sustainability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78567FB-A830-5CA9-FEE5-F5FF9E7AB772}"/>
              </a:ext>
            </a:extLst>
          </p:cNvPr>
          <p:cNvSpPr/>
          <p:nvPr/>
        </p:nvSpPr>
        <p:spPr>
          <a:xfrm>
            <a:off x="10463561" y="4697433"/>
            <a:ext cx="966439" cy="36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Logistics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BA7066C-454D-920E-3A67-0BFF8888F788}"/>
              </a:ext>
            </a:extLst>
          </p:cNvPr>
          <p:cNvSpPr/>
          <p:nvPr/>
        </p:nvSpPr>
        <p:spPr>
          <a:xfrm>
            <a:off x="10928195" y="1634533"/>
            <a:ext cx="854927" cy="36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Safety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75FC07C-3AAB-8A6B-5A8B-17CD8C6C5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061" y="244446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Arial"/>
              </a:rPr>
              <a:t>Why we need to industrialize</a:t>
            </a:r>
            <a:endParaRPr kumimoji="0" lang="en-US" altLang="sv-SE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ＭＳ Ｐゴシック" pitchFamily="34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6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40290" y="1431668"/>
            <a:ext cx="7707862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sv-SE" altLang="sv-SE" sz="4800">
                <a:solidFill>
                  <a:schemeClr val="tx2"/>
                </a:solidFill>
                <a:ea typeface="ＭＳ Ｐゴシック" pitchFamily="34" charset="-128"/>
              </a:rPr>
              <a:t>- So, </a:t>
            </a:r>
            <a:r>
              <a:rPr lang="sv-SE" altLang="sv-SE" sz="4800" err="1">
                <a:solidFill>
                  <a:schemeClr val="tx2"/>
                </a:solidFill>
                <a:ea typeface="ＭＳ Ｐゴシック" pitchFamily="34" charset="-128"/>
              </a:rPr>
              <a:t>what</a:t>
            </a:r>
            <a:r>
              <a:rPr lang="sv-SE" altLang="sv-SE" sz="4800">
                <a:solidFill>
                  <a:schemeClr val="tx2"/>
                </a:solidFill>
                <a:ea typeface="ＭＳ Ｐゴシック" pitchFamily="34" charset="-128"/>
              </a:rPr>
              <a:t> is </a:t>
            </a:r>
            <a:r>
              <a:rPr lang="sv-SE" altLang="sv-SE" sz="4800" err="1">
                <a:solidFill>
                  <a:schemeClr val="tx2"/>
                </a:solidFill>
                <a:ea typeface="ＭＳ Ｐゴシック" pitchFamily="34" charset="-128"/>
              </a:rPr>
              <a:t>industrialized</a:t>
            </a:r>
            <a:r>
              <a:rPr lang="sv-SE" altLang="sv-SE" sz="480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sv-SE" altLang="sv-SE" sz="4800" err="1">
                <a:solidFill>
                  <a:schemeClr val="tx2"/>
                </a:solidFill>
                <a:ea typeface="ＭＳ Ｐゴシック" pitchFamily="34" charset="-128"/>
              </a:rPr>
              <a:t>construction</a:t>
            </a:r>
            <a:r>
              <a:rPr lang="sv-SE" altLang="sv-SE" sz="4800">
                <a:solidFill>
                  <a:schemeClr val="tx2"/>
                </a:solidFill>
                <a:ea typeface="ＭＳ Ｐゴシック" pitchFamily="34" charset="-128"/>
              </a:rPr>
              <a:t>?</a:t>
            </a:r>
            <a:endParaRPr lang="en-US" altLang="sv-SE" sz="4800">
              <a:solidFill>
                <a:schemeClr val="tx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56703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 17">
            <a:extLst>
              <a:ext uri="{FF2B5EF4-FFF2-40B4-BE49-F238E27FC236}">
                <a16:creationId xmlns:a16="http://schemas.microsoft.com/office/drawing/2014/main" id="{21DEBFCC-BB29-0E1E-9EA8-FFCC4E1D7C42}"/>
              </a:ext>
            </a:extLst>
          </p:cNvPr>
          <p:cNvGrpSpPr/>
          <p:nvPr/>
        </p:nvGrpSpPr>
        <p:grpSpPr>
          <a:xfrm>
            <a:off x="1336690" y="794820"/>
            <a:ext cx="9626441" cy="5236901"/>
            <a:chOff x="1336690" y="794820"/>
            <a:chExt cx="9626441" cy="5236901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665A3A7F-E0BE-E521-7472-DA12E092A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084" b="31701"/>
            <a:stretch/>
          </p:blipFill>
          <p:spPr>
            <a:xfrm>
              <a:off x="6119136" y="794820"/>
              <a:ext cx="2379162" cy="1577936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E01F7D40-A93E-2B8B-9E32-CF2148F2A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445" y="4337143"/>
              <a:ext cx="2332686" cy="1694578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118F9808-40F8-8EBB-4FE2-3300E324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2626" y="2514216"/>
              <a:ext cx="2374288" cy="1694576"/>
            </a:xfrm>
            <a:prstGeom prst="rect">
              <a:avLst/>
            </a:prstGeom>
          </p:spPr>
        </p:pic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13657A69-864C-233C-ADAC-8CD5AC0FE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474"/>
            <a:stretch/>
          </p:blipFill>
          <p:spPr>
            <a:xfrm>
              <a:off x="8630446" y="2512206"/>
              <a:ext cx="2332685" cy="1695735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3D0E9262-9536-2680-3E83-42B15C0C4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6690" y="4325752"/>
              <a:ext cx="2259437" cy="1694578"/>
            </a:xfrm>
            <a:prstGeom prst="rect">
              <a:avLst/>
            </a:prstGeom>
          </p:spPr>
        </p:pic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632207A0-B088-7593-76B0-F0F343B1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9658" y="4337144"/>
              <a:ext cx="2259436" cy="1694577"/>
            </a:xfrm>
            <a:prstGeom prst="rect">
              <a:avLst/>
            </a:prstGeom>
          </p:spPr>
        </p:pic>
        <p:pic>
          <p:nvPicPr>
            <p:cNvPr id="25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5025D7C-3D2C-FF2E-723D-AF33BF6AF250}"/>
                </a:ext>
              </a:extLst>
            </p:cNvPr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280"/>
            <a:stretch/>
          </p:blipFill>
          <p:spPr bwMode="auto">
            <a:xfrm>
              <a:off x="3729658" y="2514216"/>
              <a:ext cx="2259436" cy="169573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" descr="C:\Users\salievskir\Desktop\_hsbCAD_presentation\vägg.JPG">
              <a:extLst>
                <a:ext uri="{FF2B5EF4-FFF2-40B4-BE49-F238E27FC236}">
                  <a16:creationId xmlns:a16="http://schemas.microsoft.com/office/drawing/2014/main" id="{907AB76C-7C52-4968-378A-742F2C7B0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36"/>
            <a:stretch>
              <a:fillRect/>
            </a:stretch>
          </p:blipFill>
          <p:spPr bwMode="auto">
            <a:xfrm>
              <a:off x="6122625" y="4337144"/>
              <a:ext cx="2374289" cy="1694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9CCB64B5-81D0-F0D3-3EF3-460FACE7B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9483"/>
            <a:stretch/>
          </p:blipFill>
          <p:spPr>
            <a:xfrm>
              <a:off x="3729658" y="795978"/>
              <a:ext cx="2259436" cy="157793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3098EB0F-CD4B-6DC4-9150-19A2A250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6690" y="2512206"/>
              <a:ext cx="2259436" cy="1701203"/>
            </a:xfrm>
            <a:prstGeom prst="rect">
              <a:avLst/>
            </a:prstGeom>
          </p:spPr>
        </p:pic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id="{00F8383D-64AB-CD87-5E50-10A2A8AF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621" r="17589" b="30060"/>
            <a:stretch/>
          </p:blipFill>
          <p:spPr>
            <a:xfrm>
              <a:off x="8630446" y="795979"/>
              <a:ext cx="2332685" cy="1577935"/>
            </a:xfrm>
            <a:prstGeom prst="rect">
              <a:avLst/>
            </a:prstGeom>
          </p:spPr>
        </p:pic>
        <p:pic>
          <p:nvPicPr>
            <p:cNvPr id="30" name="Bildobjekt 29">
              <a:extLst>
                <a:ext uri="{FF2B5EF4-FFF2-40B4-BE49-F238E27FC236}">
                  <a16:creationId xmlns:a16="http://schemas.microsoft.com/office/drawing/2014/main" id="{DEE37D97-949E-E358-FDE9-0E047C5CF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35" r="10740"/>
            <a:stretch/>
          </p:blipFill>
          <p:spPr>
            <a:xfrm>
              <a:off x="1336690" y="794820"/>
              <a:ext cx="2216604" cy="1577935"/>
            </a:xfrm>
            <a:prstGeom prst="rect">
              <a:avLst/>
            </a:prstGeom>
          </p:spPr>
        </p:pic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DD9337AB-74DF-7691-E075-9F36038DBA9A}"/>
              </a:ext>
            </a:extLst>
          </p:cNvPr>
          <p:cNvGrpSpPr/>
          <p:nvPr/>
        </p:nvGrpSpPr>
        <p:grpSpPr>
          <a:xfrm>
            <a:off x="1489651" y="1761832"/>
            <a:ext cx="9414229" cy="4173726"/>
            <a:chOff x="1489651" y="1761832"/>
            <a:chExt cx="9414229" cy="4173726"/>
          </a:xfrm>
        </p:grpSpPr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87EFB0E6-4402-3FD8-73C8-725B2B9BF83D}"/>
                </a:ext>
              </a:extLst>
            </p:cNvPr>
            <p:cNvSpPr txBox="1"/>
            <p:nvPr/>
          </p:nvSpPr>
          <p:spPr>
            <a:xfrm>
              <a:off x="1704521" y="1761832"/>
              <a:ext cx="1408922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Customer and market fokus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AFE1D8A9-2254-5339-F4D5-B3B1D50F9582}"/>
                </a:ext>
              </a:extLst>
            </p:cNvPr>
            <p:cNvSpPr txBox="1"/>
            <p:nvPr/>
          </p:nvSpPr>
          <p:spPr>
            <a:xfrm>
              <a:off x="6237478" y="4474287"/>
              <a:ext cx="1185712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Use of digital tools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18A21575-3C6B-87F8-713C-FBCE9A729143}"/>
                </a:ext>
              </a:extLst>
            </p:cNvPr>
            <p:cNvSpPr txBox="1"/>
            <p:nvPr/>
          </p:nvSpPr>
          <p:spPr>
            <a:xfrm>
              <a:off x="6940420" y="2622418"/>
              <a:ext cx="1408922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Prefabrication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FDFA8C50-2980-FD86-7B0C-F9AACC2D3917}"/>
                </a:ext>
              </a:extLst>
            </p:cNvPr>
            <p:cNvSpPr txBox="1"/>
            <p:nvPr/>
          </p:nvSpPr>
          <p:spPr>
            <a:xfrm>
              <a:off x="9735636" y="3770963"/>
              <a:ext cx="1168244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Automation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539AE204-A177-715E-F61F-BD10E332B3A4}"/>
                </a:ext>
              </a:extLst>
            </p:cNvPr>
            <p:cNvSpPr txBox="1"/>
            <p:nvPr/>
          </p:nvSpPr>
          <p:spPr>
            <a:xfrm>
              <a:off x="8767146" y="1761832"/>
              <a:ext cx="1317951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Continuous improvements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368F1FB5-8305-5123-C642-9C78D2C816A2}"/>
                </a:ext>
              </a:extLst>
            </p:cNvPr>
            <p:cNvSpPr txBox="1"/>
            <p:nvPr/>
          </p:nvSpPr>
          <p:spPr>
            <a:xfrm>
              <a:off x="3790362" y="1784727"/>
              <a:ext cx="1408922" cy="523220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Standardized solutions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929D5368-80ED-381B-9284-8BDBD2C07C7B}"/>
                </a:ext>
              </a:extLst>
            </p:cNvPr>
            <p:cNvSpPr txBox="1"/>
            <p:nvPr/>
          </p:nvSpPr>
          <p:spPr>
            <a:xfrm>
              <a:off x="4623731" y="3559538"/>
              <a:ext cx="1300046" cy="523220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Standardized processes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8EC7C08B-5762-6B2E-604F-D8E716C82489}"/>
                </a:ext>
              </a:extLst>
            </p:cNvPr>
            <p:cNvSpPr txBox="1"/>
            <p:nvPr/>
          </p:nvSpPr>
          <p:spPr>
            <a:xfrm>
              <a:off x="1614849" y="2630690"/>
              <a:ext cx="919420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Planning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id="{ACF8521D-643D-5EBF-8C24-D7512F6FA892}"/>
                </a:ext>
              </a:extLst>
            </p:cNvPr>
            <p:cNvSpPr txBox="1"/>
            <p:nvPr/>
          </p:nvSpPr>
          <p:spPr>
            <a:xfrm>
              <a:off x="8797212" y="5412338"/>
              <a:ext cx="1046584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Long-term relations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D8EDCAEC-8D0D-A823-AFA7-5160A6EB7194}"/>
                </a:ext>
              </a:extLst>
            </p:cNvPr>
            <p:cNvSpPr txBox="1"/>
            <p:nvPr/>
          </p:nvSpPr>
          <p:spPr>
            <a:xfrm>
              <a:off x="1489651" y="4477281"/>
              <a:ext cx="976757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Building systems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07C442F1-E99B-E739-234B-C15AAC1D7AAC}"/>
                </a:ext>
              </a:extLst>
            </p:cNvPr>
            <p:cNvSpPr txBox="1"/>
            <p:nvPr/>
          </p:nvSpPr>
          <p:spPr>
            <a:xfrm>
              <a:off x="6165458" y="1761832"/>
              <a:ext cx="1067427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Factory production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490A7F4C-6EEC-286E-3D92-0C3B33696787}"/>
                </a:ext>
              </a:extLst>
            </p:cNvPr>
            <p:cNvSpPr txBox="1"/>
            <p:nvPr/>
          </p:nvSpPr>
          <p:spPr>
            <a:xfrm>
              <a:off x="3911081" y="4476354"/>
              <a:ext cx="92062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Logistics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13DDF9C5-83C3-5991-B1A2-D74DDCE88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070790"/>
              </p:ext>
            </p:extLst>
          </p:nvPr>
        </p:nvGraphicFramePr>
        <p:xfrm>
          <a:off x="3003576" y="1222311"/>
          <a:ext cx="6382138" cy="441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4313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4456BA1-ABDE-4642-B5C2-704D414F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37" y="1557407"/>
            <a:ext cx="6819518" cy="48228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All pieces are needed and strengthen each other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Not only a production method</a:t>
            </a:r>
            <a:endParaRPr kumimoji="0" lang="sv-SE" altLang="sv-S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A holistic product- &amp; production system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Long-term perspective 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Inspiration from other </a:t>
            </a:r>
            <a:r>
              <a:rPr kumimoji="0" lang="sv-SE" altLang="sv-SE" sz="2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industries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2B75FD9-B6E0-48FF-8298-12FCEA3AFF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014" y="1417876"/>
            <a:ext cx="4148598" cy="435865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02345CE1-ACA3-4653-9798-D14A8143A76C}"/>
              </a:ext>
            </a:extLst>
          </p:cNvPr>
          <p:cNvSpPr txBox="1">
            <a:spLocks/>
          </p:cNvSpPr>
          <p:nvPr/>
        </p:nvSpPr>
        <p:spPr>
          <a:xfrm>
            <a:off x="725195" y="477768"/>
            <a:ext cx="7239619" cy="745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A </a:t>
            </a:r>
            <a:r>
              <a:rPr lang="sv-SE" sz="4000" b="1" err="1">
                <a:solidFill>
                  <a:srgbClr val="20201E"/>
                </a:solidFill>
                <a:latin typeface="Calibri Light" panose="020F0302020204030204"/>
              </a:rPr>
              <a:t>topic</a:t>
            </a: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 </a:t>
            </a:r>
            <a:r>
              <a:rPr lang="sv-SE" sz="4000" b="1" err="1">
                <a:solidFill>
                  <a:srgbClr val="20201E"/>
                </a:solidFill>
                <a:latin typeface="Calibri Light" panose="020F0302020204030204"/>
              </a:rPr>
              <a:t>that</a:t>
            </a: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 </a:t>
            </a:r>
            <a:r>
              <a:rPr lang="sv-SE" sz="4000" b="1" err="1">
                <a:solidFill>
                  <a:srgbClr val="20201E"/>
                </a:solidFill>
                <a:latin typeface="Calibri Light" panose="020F0302020204030204"/>
              </a:rPr>
              <a:t>needs</a:t>
            </a: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 a </a:t>
            </a:r>
            <a:r>
              <a:rPr lang="sv-SE" sz="4000" b="1" err="1">
                <a:solidFill>
                  <a:srgbClr val="20201E"/>
                </a:solidFill>
                <a:latin typeface="Calibri Light" panose="020F0302020204030204"/>
              </a:rPr>
              <a:t>framework</a:t>
            </a: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 </a:t>
            </a:r>
            <a:endParaRPr kumimoji="0" lang="sv-SE" sz="40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131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DDF49C-4610-58FE-2F77-686FF1281BFE}"/>
              </a:ext>
            </a:extLst>
          </p:cNvPr>
          <p:cNvSpPr txBox="1">
            <a:spLocks/>
          </p:cNvSpPr>
          <p:nvPr/>
        </p:nvSpPr>
        <p:spPr bwMode="auto">
          <a:xfrm>
            <a:off x="1088216" y="310755"/>
            <a:ext cx="1027641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sv-SE" sz="3200" b="1">
                <a:solidFill>
                  <a:prstClr val="black"/>
                </a:solidFill>
                <a:latin typeface="Calibri Light" panose="020F0302020204030204"/>
              </a:rPr>
              <a:t>The </a:t>
            </a:r>
            <a:r>
              <a:rPr lang="sv-SE" sz="3200" b="1" err="1">
                <a:solidFill>
                  <a:prstClr val="black"/>
                </a:solidFill>
                <a:latin typeface="Calibri Light" panose="020F0302020204030204"/>
              </a:rPr>
              <a:t>model</a:t>
            </a:r>
            <a:r>
              <a:rPr lang="sv-SE" sz="3200" b="1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sv-SE" sz="3200" b="1" err="1">
                <a:solidFill>
                  <a:prstClr val="black"/>
                </a:solidFill>
                <a:latin typeface="Calibri Light" panose="020F0302020204030204"/>
              </a:rPr>
              <a:t>can</a:t>
            </a:r>
            <a:r>
              <a:rPr lang="sv-SE" sz="3200" b="1">
                <a:solidFill>
                  <a:prstClr val="black"/>
                </a:solidFill>
                <a:latin typeface="Calibri Light" panose="020F0302020204030204"/>
              </a:rPr>
              <a:t> be </a:t>
            </a:r>
            <a:r>
              <a:rPr lang="sv-SE" sz="3200" b="1" err="1">
                <a:solidFill>
                  <a:prstClr val="black"/>
                </a:solidFill>
                <a:latin typeface="Calibri Light" panose="020F0302020204030204"/>
              </a:rPr>
              <a:t>used</a:t>
            </a:r>
            <a:r>
              <a:rPr lang="sv-SE" sz="3200" b="1">
                <a:solidFill>
                  <a:prstClr val="black"/>
                </a:solidFill>
                <a:latin typeface="Calibri Light" panose="020F0302020204030204"/>
              </a:rPr>
              <a:t> for </a:t>
            </a:r>
            <a:r>
              <a:rPr lang="sv-SE" sz="3200" b="1" err="1">
                <a:solidFill>
                  <a:prstClr val="black"/>
                </a:solidFill>
                <a:latin typeface="Calibri Light" panose="020F0302020204030204"/>
              </a:rPr>
              <a:t>development</a:t>
            </a:r>
            <a:r>
              <a:rPr lang="sv-SE" sz="3200" b="1">
                <a:solidFill>
                  <a:prstClr val="black"/>
                </a:solidFill>
                <a:latin typeface="Calibri Light" panose="020F0302020204030204"/>
              </a:rPr>
              <a:t> planning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0527B57-6E00-49BC-E7E6-FDE0EAB7C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8129" y="1237896"/>
            <a:ext cx="6473819" cy="365593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BBEB19F-3859-22E9-AB1A-5791E6F590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84" y="961630"/>
            <a:ext cx="4091645" cy="5116148"/>
          </a:xfrm>
          <a:prstGeom prst="rect">
            <a:avLst/>
          </a:prstGeom>
        </p:spPr>
      </p:pic>
      <p:sp>
        <p:nvSpPr>
          <p:cNvPr id="5" name="textruta 1">
            <a:extLst>
              <a:ext uri="{FF2B5EF4-FFF2-40B4-BE49-F238E27FC236}">
                <a16:creationId xmlns:a16="http://schemas.microsoft.com/office/drawing/2014/main" id="{5AFDCB4A-D3FB-AC33-9CD8-1B6327926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251" y="5679323"/>
            <a:ext cx="2908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Lessing (2006), (2015)</a:t>
            </a:r>
          </a:p>
        </p:txBody>
      </p:sp>
    </p:spTree>
    <p:extLst>
      <p:ext uri="{BB962C8B-B14F-4D97-AF65-F5344CB8AC3E}">
        <p14:creationId xmlns:p14="http://schemas.microsoft.com/office/powerpoint/2010/main" val="37178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92A67F-7CBF-4569-8A9E-A12665F31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66" y="26171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Arial"/>
              </a:rPr>
              <a:t>Platforms – a powerful structure</a:t>
            </a:r>
            <a:endParaRPr kumimoji="0" lang="en-US" altLang="sv-S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sym typeface="Arial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EEAF615-4CA4-45A6-8E9F-E80CE49C8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89" y="2812209"/>
            <a:ext cx="5094224" cy="33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Illustration stommar">
            <a:extLst>
              <a:ext uri="{FF2B5EF4-FFF2-40B4-BE49-F238E27FC236}">
                <a16:creationId xmlns:a16="http://schemas.microsoft.com/office/drawing/2014/main" id="{63AEF01D-A0A1-4644-9829-0727D985C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417134"/>
            <a:ext cx="3802602" cy="36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1">
            <a:extLst>
              <a:ext uri="{FF2B5EF4-FFF2-40B4-BE49-F238E27FC236}">
                <a16:creationId xmlns:a16="http://schemas.microsoft.com/office/drawing/2014/main" id="{45CDB098-10A3-46A7-ABE8-49B056F07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523" y="5734961"/>
            <a:ext cx="20596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altLang="sv-SE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/>
                <a:sym typeface="Arial"/>
              </a:rPr>
              <a:t>Pictures courtesy of Scania and Martinsons Byggsystem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B8F2C11-35C0-4153-91B1-E363C92B9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64" y="973715"/>
            <a:ext cx="8283318" cy="171624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Structuring technical solutions and processes in platforms is widely adopted in other industries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Creates a backbone in the company and clarifies product limitations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Offers a systematic way to manage products, processes and projects</a:t>
            </a:r>
          </a:p>
        </p:txBody>
      </p:sp>
    </p:spTree>
    <p:extLst>
      <p:ext uri="{BB962C8B-B14F-4D97-AF65-F5344CB8AC3E}">
        <p14:creationId xmlns:p14="http://schemas.microsoft.com/office/powerpoint/2010/main" val="2015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784D8AA-A381-1EF3-8A76-4173E574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C58C800-A115-B463-932F-5DEFB06B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Program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FFE57E0-E3DB-E57D-EEEF-5D41A6E7C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865" y="1655805"/>
            <a:ext cx="9318680" cy="3714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1200">
                <a:latin typeface="TT Hoves Light"/>
              </a:rPr>
              <a:t>11:30 Velkomst, </a:t>
            </a:r>
            <a:r>
              <a:rPr lang="da-DK" sz="1200" err="1">
                <a:latin typeface="TT Hoves Light"/>
              </a:rPr>
              <a:t>sandwiches</a:t>
            </a:r>
            <a:r>
              <a:rPr lang="da-DK" sz="1200">
                <a:latin typeface="TT Hoves Light"/>
              </a:rPr>
              <a:t> og netværk</a:t>
            </a: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11:50 Introduktion til modulært byggeri og researchprojektet </a:t>
            </a:r>
            <a:r>
              <a:rPr lang="da-DK" sz="1000">
                <a:latin typeface="TT Hoves Light"/>
              </a:rPr>
              <a:t>v </a:t>
            </a:r>
            <a:r>
              <a:rPr lang="da-DK" sz="1000" err="1">
                <a:latin typeface="TT Hoves Light"/>
              </a:rPr>
              <a:t>Mayes</a:t>
            </a:r>
            <a:r>
              <a:rPr lang="da-DK" sz="1000">
                <a:latin typeface="TT Hoves Light"/>
              </a:rPr>
              <a:t> Ali, </a:t>
            </a:r>
            <a:r>
              <a:rPr lang="da-DK" sz="1000" err="1">
                <a:latin typeface="TT Hoves Light"/>
              </a:rPr>
              <a:t>ConTech</a:t>
            </a:r>
            <a:r>
              <a:rPr lang="da-DK" sz="1000">
                <a:latin typeface="TT Hoves Light"/>
              </a:rPr>
              <a:t> Lab</a:t>
            </a: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12:00 Oplæg: Hvad er modulært byggeri? Hvad sker der i vores nabolande? </a:t>
            </a:r>
            <a:r>
              <a:rPr lang="da-DK" sz="1000">
                <a:latin typeface="TT Hoves Light"/>
              </a:rPr>
              <a:t>V Jerker Lessing, Stanford University</a:t>
            </a:r>
            <a:endParaRPr lang="da-DK" sz="1200">
              <a:latin typeface="TT Hoves Light"/>
            </a:endParaRP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12:45 Gruppediskussion: Hvad er potentialet ved modulært byggeri? v</a:t>
            </a:r>
            <a:r>
              <a:rPr lang="da-DK" sz="1000">
                <a:latin typeface="TT Hoves Light"/>
              </a:rPr>
              <a:t> Kristian Bork, WE BUILD DENMARK</a:t>
            </a: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13:20 Kort pause</a:t>
            </a: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13:35 Oplæg: Oversigt over modulbyggevirksomheder </a:t>
            </a:r>
            <a:r>
              <a:rPr lang="da-DK" sz="1050">
                <a:latin typeface="TT Hoves Light"/>
              </a:rPr>
              <a:t>v </a:t>
            </a:r>
            <a:r>
              <a:rPr lang="da-DK" sz="1050" err="1">
                <a:latin typeface="TT Hoves Light"/>
              </a:rPr>
              <a:t>Mayes</a:t>
            </a:r>
            <a:r>
              <a:rPr lang="da-DK" sz="1050">
                <a:latin typeface="TT Hoves Light"/>
              </a:rPr>
              <a:t> Ali, </a:t>
            </a:r>
            <a:r>
              <a:rPr lang="da-DK" sz="1050" err="1">
                <a:latin typeface="TT Hoves Light"/>
              </a:rPr>
              <a:t>ConTech</a:t>
            </a:r>
            <a:r>
              <a:rPr lang="da-DK" sz="1050">
                <a:latin typeface="TT Hoves Light"/>
              </a:rPr>
              <a:t> Lab</a:t>
            </a: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13:45 Gruppediskussion: Hvorfor er modulbyggeri ikke mere udbredt i Danmark? Hvilke faktorer spiller ind? Hvad kan vi gøre anderledes? v</a:t>
            </a:r>
            <a:r>
              <a:rPr lang="da-DK" sz="1000">
                <a:latin typeface="TT Hoves Light"/>
              </a:rPr>
              <a:t> Kristian Bork, WE BUILD DENMARK</a:t>
            </a:r>
          </a:p>
          <a:p>
            <a:pPr marL="0" indent="0">
              <a:buNone/>
            </a:pPr>
            <a:r>
              <a:rPr lang="da-DK" sz="1200">
                <a:latin typeface="TT Hoves Light"/>
              </a:rPr>
              <a:t>14:45  Opsamling og Tak for i dag v </a:t>
            </a:r>
            <a:r>
              <a:rPr lang="da-DK" sz="1000" err="1">
                <a:latin typeface="TT Hoves Light"/>
              </a:rPr>
              <a:t>Mayes</a:t>
            </a:r>
            <a:r>
              <a:rPr lang="da-DK" sz="1000">
                <a:latin typeface="TT Hoves Light"/>
              </a:rPr>
              <a:t> Ali, </a:t>
            </a:r>
            <a:r>
              <a:rPr lang="da-DK" sz="1000" err="1">
                <a:latin typeface="TT Hoves Light"/>
              </a:rPr>
              <a:t>ConTech</a:t>
            </a:r>
            <a:r>
              <a:rPr lang="da-DK" sz="1000">
                <a:latin typeface="TT Hoves Light"/>
              </a:rPr>
              <a:t> Lab og  Kristian Bork, WE BUILD DENMARK</a:t>
            </a:r>
          </a:p>
        </p:txBody>
      </p:sp>
    </p:spTree>
    <p:extLst>
      <p:ext uri="{BB962C8B-B14F-4D97-AF65-F5344CB8AC3E}">
        <p14:creationId xmlns:p14="http://schemas.microsoft.com/office/powerpoint/2010/main" val="1097308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7">
            <a:extLst>
              <a:ext uri="{FF2B5EF4-FFF2-40B4-BE49-F238E27FC236}">
                <a16:creationId xmlns:a16="http://schemas.microsoft.com/office/drawing/2014/main" id="{B5262B7F-657B-4C6C-9EC8-41A59DA4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20" y="523474"/>
            <a:ext cx="7929563" cy="685800"/>
          </a:xfrm>
          <a:prstGeom prst="homePlate">
            <a:avLst>
              <a:gd name="adj" fmla="val 135271"/>
            </a:avLst>
          </a:prstGeom>
          <a:solidFill>
            <a:srgbClr val="CECECC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sv-SE" altLang="sv-SE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CC8F95D-634B-4A06-9B11-0EB187E84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369" y="610787"/>
            <a:ext cx="15319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sv-SE" altLang="sv-SE" sz="1400">
                <a:solidFill>
                  <a:prstClr val="black"/>
                </a:solidFill>
                <a:latin typeface="Calibri" pitchFamily="34" charset="0"/>
                <a:cs typeface="Arial" pitchFamily="34" charset="0"/>
                <a:sym typeface="Arial"/>
              </a:rPr>
              <a:t>Development of Technical platform</a:t>
            </a:r>
            <a:endParaRPr lang="sv-SE" altLang="sv-SE">
              <a:solidFill>
                <a:prstClr val="black"/>
              </a:solidFill>
              <a:latin typeface="Calibri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AutoShape 19">
            <a:extLst>
              <a:ext uri="{FF2B5EF4-FFF2-40B4-BE49-F238E27FC236}">
                <a16:creationId xmlns:a16="http://schemas.microsoft.com/office/drawing/2014/main" id="{95ABCCD1-B59F-4B62-9AE3-835729F0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19" y="1493437"/>
            <a:ext cx="7939088" cy="685800"/>
          </a:xfrm>
          <a:prstGeom prst="homePlate">
            <a:avLst>
              <a:gd name="adj" fmla="val 135433"/>
            </a:avLst>
          </a:prstGeom>
          <a:solidFill>
            <a:srgbClr val="CECECC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sv-SE" altLang="sv-SE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Text Box 48">
            <a:extLst>
              <a:ext uri="{FF2B5EF4-FFF2-40B4-BE49-F238E27FC236}">
                <a16:creationId xmlns:a16="http://schemas.microsoft.com/office/drawing/2014/main" id="{0E97E417-22AC-4EE3-BE4D-6639B31E7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307" y="1579162"/>
            <a:ext cx="152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sv-SE" altLang="sv-SE" sz="1400">
                <a:solidFill>
                  <a:prstClr val="black"/>
                </a:solidFill>
                <a:latin typeface="Calibri" pitchFamily="34" charset="0"/>
                <a:cs typeface="Arial" pitchFamily="34" charset="0"/>
                <a:sym typeface="Arial"/>
              </a:rPr>
              <a:t>Development of Process platform</a:t>
            </a:r>
            <a:endParaRPr lang="sv-SE" altLang="sv-SE">
              <a:solidFill>
                <a:prstClr val="black"/>
              </a:solidFill>
              <a:latin typeface="Calibri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AutoShape 59" descr="Bild1">
            <a:extLst>
              <a:ext uri="{FF2B5EF4-FFF2-40B4-BE49-F238E27FC236}">
                <a16:creationId xmlns:a16="http://schemas.microsoft.com/office/drawing/2014/main" id="{28C722FE-12C5-4157-A667-4BE4E51FC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083" y="2466575"/>
            <a:ext cx="6624637" cy="3241675"/>
          </a:xfrm>
          <a:prstGeom prst="homePlate">
            <a:avLst>
              <a:gd name="adj" fmla="val 20322"/>
            </a:avLst>
          </a:prstGeom>
          <a:blipFill dpi="0" rotWithShape="0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sv-SE" altLang="sv-SE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Rectangle 61">
            <a:extLst>
              <a:ext uri="{FF2B5EF4-FFF2-40B4-BE49-F238E27FC236}">
                <a16:creationId xmlns:a16="http://schemas.microsoft.com/office/drawing/2014/main" id="{D9556829-39A0-4425-BD9F-B225D5E45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444" y="2755499"/>
            <a:ext cx="1943100" cy="431800"/>
          </a:xfrm>
          <a:prstGeom prst="rect">
            <a:avLst/>
          </a:prstGeom>
          <a:gradFill rotWithShape="1">
            <a:gsLst>
              <a:gs pos="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sv-SE" sz="1400" b="1" ker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/>
                <a:sym typeface="Arial"/>
              </a:rPr>
              <a:t>Project X1</a:t>
            </a:r>
          </a:p>
        </p:txBody>
      </p:sp>
      <p:sp>
        <p:nvSpPr>
          <p:cNvPr id="9" name="Line 63">
            <a:extLst>
              <a:ext uri="{FF2B5EF4-FFF2-40B4-BE49-F238E27FC236}">
                <a16:creationId xmlns:a16="http://schemas.microsoft.com/office/drawing/2014/main" id="{321E08E0-DF7D-4878-9857-919F7BEF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032" y="812400"/>
            <a:ext cx="0" cy="1871663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en-GB" ker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10" name="Line 64">
            <a:extLst>
              <a:ext uri="{FF2B5EF4-FFF2-40B4-BE49-F238E27FC236}">
                <a16:creationId xmlns:a16="http://schemas.microsoft.com/office/drawing/2014/main" id="{5AE1B7EE-411D-4507-9607-C9B9C71F28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3544" y="812399"/>
            <a:ext cx="1588" cy="1943100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en-GB" ker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11" name="Line 67">
            <a:extLst>
              <a:ext uri="{FF2B5EF4-FFF2-40B4-BE49-F238E27FC236}">
                <a16:creationId xmlns:a16="http://schemas.microsoft.com/office/drawing/2014/main" id="{2D7A4A23-F4D5-484D-91CE-12849FDC2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4044" y="812400"/>
            <a:ext cx="0" cy="266382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en-GB" ker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12" name="Line 68">
            <a:extLst>
              <a:ext uri="{FF2B5EF4-FFF2-40B4-BE49-F238E27FC236}">
                <a16:creationId xmlns:a16="http://schemas.microsoft.com/office/drawing/2014/main" id="{D84759A2-22DB-4A8F-9804-F29000DFD1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2332" y="812400"/>
            <a:ext cx="0" cy="266382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en-GB" ker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13" name="Rectangle 69">
            <a:extLst>
              <a:ext uri="{FF2B5EF4-FFF2-40B4-BE49-F238E27FC236}">
                <a16:creationId xmlns:a16="http://schemas.microsoft.com/office/drawing/2014/main" id="{37CA92DE-7D56-4716-A826-224282A47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044" y="3476224"/>
            <a:ext cx="2808288" cy="431800"/>
          </a:xfrm>
          <a:prstGeom prst="rect">
            <a:avLst/>
          </a:prstGeom>
          <a:gradFill rotWithShape="1">
            <a:gsLst>
              <a:gs pos="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sv-SE" sz="1400" b="1" ker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/>
                <a:sym typeface="Arial"/>
              </a:rPr>
              <a:t>Project X2</a:t>
            </a:r>
          </a:p>
        </p:txBody>
      </p:sp>
      <p:sp>
        <p:nvSpPr>
          <p:cNvPr id="14" name="Rectangle 71">
            <a:extLst>
              <a:ext uri="{FF2B5EF4-FFF2-40B4-BE49-F238E27FC236}">
                <a16:creationId xmlns:a16="http://schemas.microsoft.com/office/drawing/2014/main" id="{F76E51D3-C83C-449B-9A52-542B077FD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794" y="4196949"/>
            <a:ext cx="3022600" cy="431800"/>
          </a:xfrm>
          <a:prstGeom prst="rect">
            <a:avLst/>
          </a:prstGeom>
          <a:gradFill rotWithShape="1">
            <a:gsLst>
              <a:gs pos="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sv-SE" sz="1400" b="1" ker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/>
                <a:sym typeface="Arial"/>
              </a:rPr>
              <a:t>Project Y1</a:t>
            </a:r>
          </a:p>
        </p:txBody>
      </p:sp>
      <p:grpSp>
        <p:nvGrpSpPr>
          <p:cNvPr id="15" name="Group 72">
            <a:extLst>
              <a:ext uri="{FF2B5EF4-FFF2-40B4-BE49-F238E27FC236}">
                <a16:creationId xmlns:a16="http://schemas.microsoft.com/office/drawing/2014/main" id="{2885B1EE-ECC0-4DB7-804A-2E7913EAA602}"/>
              </a:ext>
            </a:extLst>
          </p:cNvPr>
          <p:cNvGrpSpPr>
            <a:grpSpLocks/>
          </p:cNvGrpSpPr>
          <p:nvPr/>
        </p:nvGrpSpPr>
        <p:grpSpPr bwMode="auto">
          <a:xfrm>
            <a:off x="6946208" y="812400"/>
            <a:ext cx="3024187" cy="3382963"/>
            <a:chOff x="2381" y="845"/>
            <a:chExt cx="1905" cy="2131"/>
          </a:xfrm>
        </p:grpSpPr>
        <p:sp>
          <p:nvSpPr>
            <p:cNvPr id="16" name="Line 73">
              <a:extLst>
                <a:ext uri="{FF2B5EF4-FFF2-40B4-BE49-F238E27FC236}">
                  <a16:creationId xmlns:a16="http://schemas.microsoft.com/office/drawing/2014/main" id="{F627F3E5-4181-4406-B8DA-4E30E2BDC9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6" y="845"/>
              <a:ext cx="0" cy="2131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GB" ker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  <a:sym typeface="Arial"/>
              </a:endParaRPr>
            </a:p>
          </p:txBody>
        </p:sp>
        <p:sp>
          <p:nvSpPr>
            <p:cNvPr id="17" name="Line 74">
              <a:extLst>
                <a:ext uri="{FF2B5EF4-FFF2-40B4-BE49-F238E27FC236}">
                  <a16:creationId xmlns:a16="http://schemas.microsoft.com/office/drawing/2014/main" id="{0CA5BB69-86B8-46DD-9C48-CB4B1FAC7E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845"/>
              <a:ext cx="0" cy="2131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GB" ker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  <a:sym typeface="Arial"/>
              </a:endParaRPr>
            </a:p>
          </p:txBody>
        </p:sp>
      </p:grpSp>
      <p:sp>
        <p:nvSpPr>
          <p:cNvPr id="18" name="Rectangle 76">
            <a:extLst>
              <a:ext uri="{FF2B5EF4-FFF2-40B4-BE49-F238E27FC236}">
                <a16:creationId xmlns:a16="http://schemas.microsoft.com/office/drawing/2014/main" id="{749A5710-9C05-4C92-AF0D-C90812CB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032" y="4916087"/>
            <a:ext cx="1871662" cy="431800"/>
          </a:xfrm>
          <a:prstGeom prst="rect">
            <a:avLst/>
          </a:prstGeom>
          <a:gradFill rotWithShape="1">
            <a:gsLst>
              <a:gs pos="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sv-SE" sz="1400" b="1" ker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/>
                <a:sym typeface="Arial"/>
              </a:rPr>
              <a:t>Project Y2</a:t>
            </a:r>
          </a:p>
        </p:txBody>
      </p:sp>
      <p:grpSp>
        <p:nvGrpSpPr>
          <p:cNvPr id="19" name="Group 77">
            <a:extLst>
              <a:ext uri="{FF2B5EF4-FFF2-40B4-BE49-F238E27FC236}">
                <a16:creationId xmlns:a16="http://schemas.microsoft.com/office/drawing/2014/main" id="{45667DB6-46FC-436A-AF0E-15D7ED21AA74}"/>
              </a:ext>
            </a:extLst>
          </p:cNvPr>
          <p:cNvGrpSpPr>
            <a:grpSpLocks/>
          </p:cNvGrpSpPr>
          <p:nvPr/>
        </p:nvGrpSpPr>
        <p:grpSpPr bwMode="auto">
          <a:xfrm>
            <a:off x="7451032" y="812399"/>
            <a:ext cx="1871662" cy="4103688"/>
            <a:chOff x="2699" y="845"/>
            <a:chExt cx="1179" cy="2585"/>
          </a:xfrm>
        </p:grpSpPr>
        <p:sp>
          <p:nvSpPr>
            <p:cNvPr id="20" name="Line 78">
              <a:extLst>
                <a:ext uri="{FF2B5EF4-FFF2-40B4-BE49-F238E27FC236}">
                  <a16:creationId xmlns:a16="http://schemas.microsoft.com/office/drawing/2014/main" id="{9BA5035A-9143-4112-9402-8A3BDCC80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845"/>
              <a:ext cx="0" cy="2585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GB" ker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  <a:sym typeface="Arial"/>
              </a:endParaRPr>
            </a:p>
          </p:txBody>
        </p:sp>
        <p:sp>
          <p:nvSpPr>
            <p:cNvPr id="21" name="Line 79">
              <a:extLst>
                <a:ext uri="{FF2B5EF4-FFF2-40B4-BE49-F238E27FC236}">
                  <a16:creationId xmlns:a16="http://schemas.microsoft.com/office/drawing/2014/main" id="{779AFDE4-A6F4-4827-8831-C84FEF4BD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8" y="890"/>
              <a:ext cx="0" cy="2540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GB" ker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  <a:sym typeface="Arial"/>
              </a:endParaRPr>
            </a:p>
          </p:txBody>
        </p:sp>
      </p:grpSp>
      <p:sp>
        <p:nvSpPr>
          <p:cNvPr id="22" name="Text Box 81">
            <a:extLst>
              <a:ext uri="{FF2B5EF4-FFF2-40B4-BE49-F238E27FC236}">
                <a16:creationId xmlns:a16="http://schemas.microsoft.com/office/drawing/2014/main" id="{61B0343F-B113-40C0-A56A-B621A39D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618" y="5732063"/>
            <a:ext cx="5539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sv-SE" altLang="sv-SE" b="1" kern="0">
                <a:solidFill>
                  <a:prstClr val="black"/>
                </a:solidFill>
                <a:cs typeface="Arial"/>
                <a:sym typeface="Arial"/>
              </a:rPr>
              <a:t>The projects are part of a continuous process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72991C71-7F16-4896-98A9-4BF98319FD37}"/>
              </a:ext>
            </a:extLst>
          </p:cNvPr>
          <p:cNvGrpSpPr>
            <a:grpSpLocks/>
          </p:cNvGrpSpPr>
          <p:nvPr/>
        </p:nvGrpSpPr>
        <p:grpSpPr bwMode="auto">
          <a:xfrm>
            <a:off x="7030344" y="91674"/>
            <a:ext cx="647700" cy="5976938"/>
            <a:chOff x="3863888" y="260350"/>
            <a:chExt cx="647874" cy="5976938"/>
          </a:xfrm>
        </p:grpSpPr>
        <p:sp>
          <p:nvSpPr>
            <p:cNvPr id="24" name="Line 80">
              <a:extLst>
                <a:ext uri="{FF2B5EF4-FFF2-40B4-BE49-F238E27FC236}">
                  <a16:creationId xmlns:a16="http://schemas.microsoft.com/office/drawing/2014/main" id="{490F79CF-C35E-4128-B32D-CBE8033F9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825" y="260350"/>
              <a:ext cx="0" cy="597693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  <a:sym typeface="Arial"/>
              </a:endParaRPr>
            </a:p>
          </p:txBody>
        </p:sp>
        <p:sp>
          <p:nvSpPr>
            <p:cNvPr id="25" name="textruta 1">
              <a:extLst>
                <a:ext uri="{FF2B5EF4-FFF2-40B4-BE49-F238E27FC236}">
                  <a16:creationId xmlns:a16="http://schemas.microsoft.com/office/drawing/2014/main" id="{D7F770EF-90E2-4A46-B71B-A04A41679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3888" y="260350"/>
              <a:ext cx="647874" cy="400110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altLang="sv-SE" sz="2000" b="1" kern="0">
                  <a:solidFill>
                    <a:prstClr val="black"/>
                  </a:solidFill>
                  <a:cs typeface="Arial"/>
                  <a:sym typeface="Arial"/>
                </a:rPr>
                <a:t>1.0</a:t>
              </a:r>
            </a:p>
          </p:txBody>
        </p:sp>
      </p:grpSp>
      <p:grpSp>
        <p:nvGrpSpPr>
          <p:cNvPr id="26" name="Grupp 25">
            <a:extLst>
              <a:ext uri="{FF2B5EF4-FFF2-40B4-BE49-F238E27FC236}">
                <a16:creationId xmlns:a16="http://schemas.microsoft.com/office/drawing/2014/main" id="{86DFE082-C21D-476C-8F83-D0999D869202}"/>
              </a:ext>
            </a:extLst>
          </p:cNvPr>
          <p:cNvGrpSpPr>
            <a:grpSpLocks/>
          </p:cNvGrpSpPr>
          <p:nvPr/>
        </p:nvGrpSpPr>
        <p:grpSpPr bwMode="auto">
          <a:xfrm>
            <a:off x="9935469" y="91674"/>
            <a:ext cx="647700" cy="5976938"/>
            <a:chOff x="6769013" y="260350"/>
            <a:chExt cx="647874" cy="5976938"/>
          </a:xfrm>
        </p:grpSpPr>
        <p:sp>
          <p:nvSpPr>
            <p:cNvPr id="27" name="Line 82">
              <a:extLst>
                <a:ext uri="{FF2B5EF4-FFF2-40B4-BE49-F238E27FC236}">
                  <a16:creationId xmlns:a16="http://schemas.microsoft.com/office/drawing/2014/main" id="{AA86358A-DC93-4BD7-AE84-C0A6A95BB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92950" y="260350"/>
              <a:ext cx="0" cy="597693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  <a:sym typeface="Arial"/>
              </a:endParaRPr>
            </a:p>
          </p:txBody>
        </p:sp>
        <p:sp>
          <p:nvSpPr>
            <p:cNvPr id="28" name="textruta 24">
              <a:extLst>
                <a:ext uri="{FF2B5EF4-FFF2-40B4-BE49-F238E27FC236}">
                  <a16:creationId xmlns:a16="http://schemas.microsoft.com/office/drawing/2014/main" id="{50B8D6F2-E518-4A94-AE21-1F63B482A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9013" y="263555"/>
              <a:ext cx="647874" cy="400110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altLang="sv-SE" sz="2000" b="1" kern="0">
                  <a:solidFill>
                    <a:prstClr val="black"/>
                  </a:solidFill>
                  <a:cs typeface="Arial"/>
                  <a:sym typeface="Arial"/>
                </a:rPr>
                <a:t>2.0</a:t>
              </a:r>
            </a:p>
          </p:txBody>
        </p:sp>
      </p:grpSp>
      <p:sp>
        <p:nvSpPr>
          <p:cNvPr id="29" name="textruta 1">
            <a:extLst>
              <a:ext uri="{FF2B5EF4-FFF2-40B4-BE49-F238E27FC236}">
                <a16:creationId xmlns:a16="http://schemas.microsoft.com/office/drawing/2014/main" id="{A825757F-26A5-4DE6-8788-B0E1AE50A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545" y="5911012"/>
            <a:ext cx="1979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Arial"/>
              <a:buNone/>
            </a:pPr>
            <a:r>
              <a:rPr lang="sv-SE" altLang="sv-SE" sz="1400" i="1" kern="0">
                <a:solidFill>
                  <a:srgbClr val="000000"/>
                </a:solidFill>
                <a:cs typeface="Arial"/>
                <a:sym typeface="Arial"/>
              </a:rPr>
              <a:t>Lessing (2006), (2015)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2E1993F3-B410-4E49-8AF2-65DC6F55802D}"/>
              </a:ext>
            </a:extLst>
          </p:cNvPr>
          <p:cNvSpPr txBox="1">
            <a:spLocks/>
          </p:cNvSpPr>
          <p:nvPr/>
        </p:nvSpPr>
        <p:spPr>
          <a:xfrm>
            <a:off x="256189" y="596281"/>
            <a:ext cx="6437605" cy="17274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Process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Project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95FD78C9-630E-44CC-AA34-D2B166443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5" y="2780812"/>
            <a:ext cx="4665206" cy="348090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kern="0">
                <a:solidFill>
                  <a:srgbClr val="000000"/>
                </a:solidFill>
                <a:ea typeface="ＭＳ Ｐゴシック" pitchFamily="34" charset="-128"/>
              </a:rPr>
              <a:t>Separate development processes from building projects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Projects executed with pre-defined solutions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kern="0">
                <a:solidFill>
                  <a:srgbClr val="000000"/>
                </a:solidFill>
                <a:ea typeface="ＭＳ Ｐゴシック" pitchFamily="34" charset="-128"/>
              </a:rPr>
              <a:t>Continuous improvements based on experience</a:t>
            </a:r>
            <a:endParaRPr kumimoji="0" lang="sv-SE" altLang="sv-S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383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1">
            <a:extLst>
              <a:ext uri="{FF2B5EF4-FFF2-40B4-BE49-F238E27FC236}">
                <a16:creationId xmlns:a16="http://schemas.microsoft.com/office/drawing/2014/main" id="{54D21329-9F24-4C5A-8771-B0219968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477" y="5908645"/>
            <a:ext cx="26289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/>
              <a:buNone/>
              <a:defRPr/>
            </a:pPr>
            <a:r>
              <a:rPr lang="sv-SE" altLang="sv-SE" sz="1000" i="1">
                <a:solidFill>
                  <a:srgbClr val="000000"/>
                </a:solidFill>
                <a:cs typeface="Arial"/>
                <a:sym typeface="Arial"/>
              </a:rPr>
              <a:t>Adapted from Hvam (2008), Jensen (2010)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9EFC8C-4222-48DA-A1F7-6EC724FDB1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484" y="1304588"/>
            <a:ext cx="5425910" cy="43895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96C26AEA-2160-4BE3-821B-0D0B702E432C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6437605" cy="745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</a:t>
            </a:r>
            <a:r>
              <a:rPr kumimoji="0" lang="sv-SE" sz="40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variety</a:t>
            </a: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sv-SE" sz="40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</a:t>
            </a: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sv-SE" sz="40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strategies</a:t>
            </a: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for different purposes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48C6706-7A11-4DAC-88D1-01997C15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8" y="1750979"/>
            <a:ext cx="5743371" cy="450056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228600" lvl="0" indent="0">
              <a:buClr>
                <a:srgbClr val="000000"/>
              </a:buClr>
            </a:pP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The level of product pre-definition is strategic and affects the </a:t>
            </a:r>
            <a:r>
              <a:rPr lang="sv-SE" altLang="sv-SE" kern="0">
                <a:solidFill>
                  <a:srgbClr val="000000"/>
                </a:solidFill>
                <a:ea typeface="ＭＳ Ｐゴシック" pitchFamily="34" charset="-128"/>
              </a:rPr>
              <a:t>customer offering and the 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production system</a:t>
            </a:r>
          </a:p>
          <a:p>
            <a:pPr marL="228600" lvl="0" indent="0">
              <a:buClr>
                <a:srgbClr val="000000"/>
              </a:buClr>
            </a:pPr>
            <a:endParaRPr lang="sv-SE" altLang="sv-SE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28600" lvl="0" indent="0">
              <a:buClr>
                <a:srgbClr val="000000"/>
              </a:buClr>
            </a:pP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The </a:t>
            </a:r>
            <a:r>
              <a:rPr lang="sv-SE" altLang="sv-SE" kern="0">
                <a:solidFill>
                  <a:srgbClr val="000000"/>
                </a:solidFill>
                <a:ea typeface="ＭＳ Ｐゴシック" pitchFamily="34" charset="-128"/>
              </a:rPr>
              <a:t>strategic choice affects the set-up of the company</a:t>
            </a:r>
            <a:endParaRPr kumimoji="0" lang="sv-SE" altLang="sv-S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9536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2E9D8B-30A9-82CF-9F62-F96094F610BD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6437605" cy="745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Choice </a:t>
            </a:r>
            <a:r>
              <a:rPr lang="sv-SE" sz="4000" b="1" err="1">
                <a:solidFill>
                  <a:srgbClr val="20201E"/>
                </a:solidFill>
                <a:latin typeface="Calibri Light" panose="020F0302020204030204"/>
              </a:rPr>
              <a:t>of</a:t>
            </a: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 IC is </a:t>
            </a:r>
            <a:r>
              <a:rPr lang="sv-SE" sz="4000" b="1" err="1">
                <a:solidFill>
                  <a:srgbClr val="20201E"/>
                </a:solidFill>
                <a:latin typeface="Calibri Light" panose="020F0302020204030204"/>
              </a:rPr>
              <a:t>strategic</a:t>
            </a:r>
            <a:endParaRPr kumimoji="0" lang="sv-SE" sz="40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3128255-BE29-A873-CDC6-5BBA85AD6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8" y="1388840"/>
            <a:ext cx="7648498" cy="450056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228600" lvl="0" indent="0">
              <a:buClr>
                <a:srgbClr val="000000"/>
              </a:buClr>
            </a:pP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Choice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of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IC-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method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is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strategic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and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depends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on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what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you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want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to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build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!</a:t>
            </a:r>
          </a:p>
          <a:p>
            <a:pPr marL="228600" lvl="0" indent="0">
              <a:buClr>
                <a:srgbClr val="000000"/>
              </a:buClr>
            </a:pPr>
            <a:endParaRPr lang="sv-SE" altLang="sv-SE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Kit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of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parts – </a:t>
            </a:r>
            <a:r>
              <a:rPr lang="sv-SE" altLang="sv-SE" ker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omponent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strategy</a:t>
            </a:r>
            <a:endParaRPr kumimoji="0" lang="sv-SE" altLang="sv-S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sym typeface="Source Sans Pro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sv-SE" altLang="sv-SE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Flat elements – Element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strategy</a:t>
            </a:r>
            <a:endParaRPr kumimoji="0" lang="sv-SE" altLang="sv-S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sym typeface="Source Sans Pro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sv-SE" altLang="sv-SE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Volumetric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elements –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Module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strategy</a:t>
            </a:r>
            <a:endParaRPr kumimoji="0" lang="sv-SE" altLang="sv-S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sym typeface="Source Sans Pro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sv-SE" altLang="sv-SE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571500" lvl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Build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in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own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factory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or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buy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 from </a:t>
            </a:r>
            <a:r>
              <a:rPr kumimoji="0" lang="sv-SE" altLang="sv-SE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suppliers</a:t>
            </a:r>
            <a:r>
              <a:rPr kumimoji="0" lang="sv-SE" altLang="sv-SE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sym typeface="Source Sans Pro"/>
              </a:rPr>
              <a:t>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EE76CE3-63B3-8D6F-2D05-68E8B7AA65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73" y="318654"/>
            <a:ext cx="2456116" cy="23380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257D1F3-8602-E536-E102-BBC2A41BEC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11" y="4438185"/>
            <a:ext cx="2796518" cy="1489220"/>
          </a:xfrm>
          <a:prstGeom prst="rect">
            <a:avLst/>
          </a:prstGeom>
        </p:spPr>
      </p:pic>
      <p:pic>
        <p:nvPicPr>
          <p:cNvPr id="7" name="Picture 5" descr="Volymer">
            <a:extLst>
              <a:ext uri="{FF2B5EF4-FFF2-40B4-BE49-F238E27FC236}">
                <a16:creationId xmlns:a16="http://schemas.microsoft.com/office/drawing/2014/main" id="{2BDD5C24-9D96-3CCC-59F9-7392BD83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5" t="5257" r="2847" b="5334"/>
          <a:stretch>
            <a:fillRect/>
          </a:stretch>
        </p:blipFill>
        <p:spPr bwMode="auto">
          <a:xfrm>
            <a:off x="8831965" y="2958540"/>
            <a:ext cx="2088212" cy="14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2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kärmavbild 2019-09-07 kl. 16.19.48.png">
            <a:extLst>
              <a:ext uri="{FF2B5EF4-FFF2-40B4-BE49-F238E27FC236}">
                <a16:creationId xmlns:a16="http://schemas.microsoft.com/office/drawing/2014/main" id="{63FC2C9E-61EF-4571-8F72-39F6E62F7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73"/>
          <a:stretch/>
        </p:blipFill>
        <p:spPr>
          <a:xfrm>
            <a:off x="796416" y="101671"/>
            <a:ext cx="2942078" cy="1664985"/>
          </a:xfrm>
          <a:prstGeom prst="rect">
            <a:avLst/>
          </a:prstGeom>
        </p:spPr>
      </p:pic>
      <p:pic>
        <p:nvPicPr>
          <p:cNvPr id="3" name="Platshållare för innehåll 8" descr="Skärmavbild 2019-09-07 kl. 16.23.25.png">
            <a:extLst>
              <a:ext uri="{FF2B5EF4-FFF2-40B4-BE49-F238E27FC236}">
                <a16:creationId xmlns:a16="http://schemas.microsoft.com/office/drawing/2014/main" id="{CAB81F90-C389-4F77-9626-A5361260C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761" y="4262153"/>
            <a:ext cx="2942078" cy="1814790"/>
          </a:xfrm>
          <a:prstGeom prst="rect">
            <a:avLst/>
          </a:prstGeom>
        </p:spPr>
      </p:pic>
      <p:pic>
        <p:nvPicPr>
          <p:cNvPr id="2052" name="Picture 4" descr="Mäklare &amp; Fastighetsmäklare - Mäklarhuset">
            <a:extLst>
              <a:ext uri="{FF2B5EF4-FFF2-40B4-BE49-F238E27FC236}">
                <a16:creationId xmlns:a16="http://schemas.microsoft.com/office/drawing/2014/main" id="{4A9AD14E-82B9-47E6-B0A0-97F0AE2C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477" y="2707120"/>
            <a:ext cx="2566682" cy="144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ED72F9B-23B6-4BAB-B94D-6055925E7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52" y="1924823"/>
            <a:ext cx="2790106" cy="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1. Customer and market insights and -selection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FF51881-A700-4A0C-90B0-B331ACE2E2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802" y="286223"/>
            <a:ext cx="3017726" cy="159947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43449FF-B691-4C03-A8A0-A0535E2B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803" y="1885696"/>
            <a:ext cx="2790106" cy="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2. Platform strategy 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Product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38AB747-010F-492A-8B36-F135028AB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882" y="1863969"/>
            <a:ext cx="3119717" cy="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3. Production strategy and production system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</p:txBody>
      </p:sp>
      <p:pic>
        <p:nvPicPr>
          <p:cNvPr id="2054" name="Picture 6" descr="Randek - House Production Technologies - Startsida">
            <a:extLst>
              <a:ext uri="{FF2B5EF4-FFF2-40B4-BE49-F238E27FC236}">
                <a16:creationId xmlns:a16="http://schemas.microsoft.com/office/drawing/2014/main" id="{D7EF70A1-937B-46BD-B533-1A08B54D9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4" r="7608"/>
          <a:stretch/>
        </p:blipFill>
        <p:spPr bwMode="auto">
          <a:xfrm>
            <a:off x="8679808" y="2738697"/>
            <a:ext cx="2661852" cy="161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DDC80EE-C423-49EB-9EED-70F317D6E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t="25724" r="11313" b="11389"/>
          <a:stretch/>
        </p:blipFill>
        <p:spPr>
          <a:xfrm>
            <a:off x="8689561" y="4404382"/>
            <a:ext cx="2652099" cy="17368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569D23A-D373-4963-A156-8151C150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560" y="249473"/>
            <a:ext cx="2661851" cy="16144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83A2AC10-DFC6-47A0-A5FA-51D6FC2CC7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83"/>
          <a:stretch/>
        </p:blipFill>
        <p:spPr>
          <a:xfrm>
            <a:off x="4793802" y="2664958"/>
            <a:ext cx="2625771" cy="1532287"/>
          </a:xfrm>
          <a:prstGeom prst="rect">
            <a:avLst/>
          </a:prstGeom>
        </p:spPr>
      </p:pic>
      <p:pic>
        <p:nvPicPr>
          <p:cNvPr id="22" name="Picture 2" descr="C:\Users\salievskir\Desktop\_hsbCAD_presentation\vägg.JPG">
            <a:extLst>
              <a:ext uri="{FF2B5EF4-FFF2-40B4-BE49-F238E27FC236}">
                <a16:creationId xmlns:a16="http://schemas.microsoft.com/office/drawing/2014/main" id="{73D34A61-B905-41FE-8387-C1D52612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36"/>
          <a:stretch>
            <a:fillRect/>
          </a:stretch>
        </p:blipFill>
        <p:spPr bwMode="auto">
          <a:xfrm>
            <a:off x="4934074" y="4404381"/>
            <a:ext cx="2485499" cy="161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il: höger 24">
            <a:extLst>
              <a:ext uri="{FF2B5EF4-FFF2-40B4-BE49-F238E27FC236}">
                <a16:creationId xmlns:a16="http://schemas.microsoft.com/office/drawing/2014/main" id="{DCCE554C-8C4F-420F-8A42-A681EBD84E62}"/>
              </a:ext>
            </a:extLst>
          </p:cNvPr>
          <p:cNvSpPr/>
          <p:nvPr/>
        </p:nvSpPr>
        <p:spPr>
          <a:xfrm>
            <a:off x="3832275" y="1990594"/>
            <a:ext cx="867747" cy="548562"/>
          </a:xfrm>
          <a:prstGeom prst="rightArrow">
            <a:avLst/>
          </a:prstGeom>
          <a:solidFill>
            <a:srgbClr val="4F81BD"/>
          </a:solidFill>
          <a:ln>
            <a:solidFill>
              <a:srgbClr val="005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Pil: höger 25">
            <a:extLst>
              <a:ext uri="{FF2B5EF4-FFF2-40B4-BE49-F238E27FC236}">
                <a16:creationId xmlns:a16="http://schemas.microsoft.com/office/drawing/2014/main" id="{E0287C1A-2780-433D-AE65-B278CDBDDE19}"/>
              </a:ext>
            </a:extLst>
          </p:cNvPr>
          <p:cNvSpPr/>
          <p:nvPr/>
        </p:nvSpPr>
        <p:spPr>
          <a:xfrm>
            <a:off x="7595522" y="1990594"/>
            <a:ext cx="867747" cy="548562"/>
          </a:xfrm>
          <a:prstGeom prst="rightArrow">
            <a:avLst/>
          </a:prstGeom>
          <a:solidFill>
            <a:srgbClr val="4F81BD"/>
          </a:solidFill>
          <a:ln>
            <a:solidFill>
              <a:srgbClr val="005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0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691" y="38101"/>
            <a:ext cx="7707313" cy="9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sv-SE" altLang="sv-SE" sz="360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To sum up…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0998" y="1073584"/>
            <a:ext cx="7368125" cy="517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sv-SE" sz="2400">
                <a:ea typeface="ＭＳ Ｐゴシック" pitchFamily="34" charset="-128"/>
              </a:rPr>
              <a:t>IC is complex and takes time</a:t>
            </a:r>
          </a:p>
          <a:p>
            <a:pPr>
              <a:buFontTx/>
              <a:buChar char="•"/>
            </a:pPr>
            <a:r>
              <a:rPr lang="en-US" altLang="sv-SE" sz="2400">
                <a:ea typeface="ＭＳ Ｐゴシック" pitchFamily="34" charset="-128"/>
              </a:rPr>
              <a:t>Require new (or revised) business models and strategies</a:t>
            </a:r>
          </a:p>
          <a:p>
            <a:pPr>
              <a:buFontTx/>
              <a:buChar char="•"/>
            </a:pPr>
            <a:r>
              <a:rPr lang="sv-SE" altLang="sv-SE" sz="2400" err="1">
                <a:ea typeface="ＭＳ Ｐゴシック" pitchFamily="34" charset="-128"/>
              </a:rPr>
              <a:t>Specialization</a:t>
            </a:r>
            <a:r>
              <a:rPr lang="sv-SE" altLang="sv-SE" sz="2400">
                <a:ea typeface="ＭＳ Ｐゴシック" pitchFamily="34" charset="-128"/>
              </a:rPr>
              <a:t> is </a:t>
            </a:r>
            <a:r>
              <a:rPr lang="sv-SE" altLang="sv-SE" sz="2400" err="1">
                <a:ea typeface="ＭＳ Ｐゴシック" pitchFamily="34" charset="-128"/>
              </a:rPr>
              <a:t>crucial</a:t>
            </a:r>
            <a:endParaRPr lang="sv-SE" altLang="sv-SE" sz="24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sv-SE" altLang="sv-SE" sz="2400" err="1">
                <a:ea typeface="ＭＳ Ｐゴシック" pitchFamily="34" charset="-128"/>
              </a:rPr>
              <a:t>Balance</a:t>
            </a:r>
            <a:r>
              <a:rPr lang="sv-SE" altLang="sv-SE" sz="2400">
                <a:ea typeface="ＭＳ Ｐゴシック" pitchFamily="34" charset="-128"/>
              </a:rPr>
              <a:t> </a:t>
            </a:r>
            <a:r>
              <a:rPr lang="sv-SE" altLang="sv-SE" sz="2400" err="1">
                <a:ea typeface="ＭＳ Ｐゴシック" pitchFamily="34" charset="-128"/>
              </a:rPr>
              <a:t>investments</a:t>
            </a:r>
            <a:r>
              <a:rPr lang="sv-SE" altLang="sv-SE" sz="2400">
                <a:ea typeface="ＭＳ Ｐゴシック" pitchFamily="34" charset="-128"/>
              </a:rPr>
              <a:t> and market </a:t>
            </a:r>
            <a:r>
              <a:rPr lang="sv-SE" altLang="sv-SE" sz="2400" err="1">
                <a:ea typeface="ＭＳ Ｐゴシック" pitchFamily="34" charset="-128"/>
              </a:rPr>
              <a:t>volume</a:t>
            </a:r>
            <a:endParaRPr lang="sv-SE" altLang="sv-SE" sz="24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sv-SE" altLang="sv-SE" sz="2400" err="1">
                <a:ea typeface="ＭＳ Ｐゴシック" pitchFamily="34" charset="-128"/>
              </a:rPr>
              <a:t>Integrate</a:t>
            </a:r>
            <a:r>
              <a:rPr lang="sv-SE" altLang="sv-SE" sz="2400">
                <a:ea typeface="ＭＳ Ｐゴシック" pitchFamily="34" charset="-128"/>
              </a:rPr>
              <a:t> </a:t>
            </a:r>
            <a:r>
              <a:rPr lang="sv-SE" altLang="sv-SE" sz="2400" err="1">
                <a:ea typeface="ＭＳ Ｐゴシック" pitchFamily="34" charset="-128"/>
              </a:rPr>
              <a:t>product</a:t>
            </a:r>
            <a:r>
              <a:rPr lang="sv-SE" altLang="sv-SE" sz="2400">
                <a:ea typeface="ＭＳ Ｐゴシック" pitchFamily="34" charset="-128"/>
              </a:rPr>
              <a:t>- and </a:t>
            </a:r>
            <a:r>
              <a:rPr lang="sv-SE" altLang="sv-SE" sz="2400" err="1">
                <a:ea typeface="ＭＳ Ｐゴシック" pitchFamily="34" charset="-128"/>
              </a:rPr>
              <a:t>production</a:t>
            </a:r>
            <a:r>
              <a:rPr lang="sv-SE" altLang="sv-SE" sz="2400">
                <a:ea typeface="ＭＳ Ｐゴシック" pitchFamily="34" charset="-128"/>
              </a:rPr>
              <a:t> systems</a:t>
            </a:r>
          </a:p>
          <a:p>
            <a:pPr>
              <a:buFontTx/>
              <a:buChar char="•"/>
            </a:pPr>
            <a:r>
              <a:rPr lang="sv-SE" altLang="sv-SE" sz="2400" err="1">
                <a:ea typeface="ＭＳ Ｐゴシック" pitchFamily="34" charset="-128"/>
              </a:rPr>
              <a:t>Use</a:t>
            </a:r>
            <a:r>
              <a:rPr lang="sv-SE" altLang="sv-SE" sz="2400">
                <a:ea typeface="ＭＳ Ｐゴシック" pitchFamily="34" charset="-128"/>
              </a:rPr>
              <a:t> </a:t>
            </a:r>
            <a:r>
              <a:rPr lang="sv-SE" altLang="sv-SE" sz="2400" err="1">
                <a:ea typeface="ＭＳ Ｐゴシック" pitchFamily="34" charset="-128"/>
              </a:rPr>
              <a:t>customer</a:t>
            </a:r>
            <a:r>
              <a:rPr lang="sv-SE" altLang="sv-SE" sz="2400">
                <a:ea typeface="ＭＳ Ｐゴシック" pitchFamily="34" charset="-128"/>
              </a:rPr>
              <a:t> </a:t>
            </a:r>
            <a:r>
              <a:rPr lang="sv-SE" altLang="sv-SE" sz="2400" err="1">
                <a:ea typeface="ＭＳ Ｐゴシック" pitchFamily="34" charset="-128"/>
              </a:rPr>
              <a:t>needs</a:t>
            </a:r>
            <a:r>
              <a:rPr lang="sv-SE" altLang="sv-SE" sz="2400">
                <a:ea typeface="ＭＳ Ｐゴシック" pitchFamily="34" charset="-128"/>
              </a:rPr>
              <a:t> as </a:t>
            </a:r>
            <a:r>
              <a:rPr lang="sv-SE" altLang="sv-SE" sz="2400" err="1">
                <a:ea typeface="ＭＳ Ｐゴシック" pitchFamily="34" charset="-128"/>
              </a:rPr>
              <a:t>starting</a:t>
            </a:r>
            <a:r>
              <a:rPr lang="sv-SE" altLang="sv-SE" sz="2400">
                <a:ea typeface="ＭＳ Ｐゴシック" pitchFamily="34" charset="-128"/>
              </a:rPr>
              <a:t> </a:t>
            </a:r>
            <a:r>
              <a:rPr lang="sv-SE" altLang="sv-SE" sz="2400" err="1">
                <a:ea typeface="ＭＳ Ｐゴシック" pitchFamily="34" charset="-128"/>
              </a:rPr>
              <a:t>point</a:t>
            </a:r>
            <a:endParaRPr lang="sv-SE" altLang="sv-SE" sz="24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sv-SE" altLang="sv-SE" sz="2400" err="1">
                <a:ea typeface="ＭＳ Ｐゴシック" pitchFamily="34" charset="-128"/>
              </a:rPr>
              <a:t>Platforms</a:t>
            </a:r>
            <a:r>
              <a:rPr lang="sv-SE" altLang="sv-SE" sz="2400">
                <a:ea typeface="ＭＳ Ｐゴシック" pitchFamily="34" charset="-128"/>
              </a:rPr>
              <a:t> offer a </a:t>
            </a:r>
            <a:r>
              <a:rPr lang="sv-SE" altLang="sv-SE" sz="2400" err="1">
                <a:ea typeface="ＭＳ Ｐゴシック" pitchFamily="34" charset="-128"/>
              </a:rPr>
              <a:t>structure</a:t>
            </a:r>
            <a:r>
              <a:rPr lang="sv-SE" altLang="sv-SE" sz="2400">
                <a:ea typeface="ＭＳ Ｐゴシック" pitchFamily="34" charset="-128"/>
              </a:rPr>
              <a:t> for design and </a:t>
            </a:r>
            <a:r>
              <a:rPr lang="sv-SE" altLang="sv-SE" sz="2400" err="1">
                <a:ea typeface="ＭＳ Ｐゴシック" pitchFamily="34" charset="-128"/>
              </a:rPr>
              <a:t>technical</a:t>
            </a:r>
            <a:r>
              <a:rPr lang="sv-SE" altLang="sv-SE" sz="2400">
                <a:ea typeface="ＭＳ Ｐゴシック" pitchFamily="34" charset="-128"/>
              </a:rPr>
              <a:t> solutions</a:t>
            </a:r>
          </a:p>
          <a:p>
            <a:pPr>
              <a:buFontTx/>
              <a:buChar char="•"/>
            </a:pPr>
            <a:endParaRPr lang="sv-SE" altLang="sv-SE" sz="2400">
              <a:ea typeface="ＭＳ Ｐゴシック" pitchFamily="34" charset="-128"/>
            </a:endParaRPr>
          </a:p>
          <a:p>
            <a:pPr>
              <a:buFontTx/>
              <a:buChar char="•"/>
            </a:pPr>
            <a:endParaRPr lang="sv-SE" altLang="sv-SE" sz="2400">
              <a:ea typeface="ＭＳ Ｐゴシック" pitchFamily="34" charset="-128"/>
            </a:endParaRPr>
          </a:p>
          <a:p>
            <a:pPr>
              <a:buFontTx/>
              <a:buChar char="•"/>
            </a:pPr>
            <a:endParaRPr lang="sv-SE" altLang="sv-SE" sz="2400">
              <a:ea typeface="ＭＳ Ｐゴシック" pitchFamily="34" charset="-128"/>
            </a:endParaRPr>
          </a:p>
          <a:p>
            <a:pPr>
              <a:buFontTx/>
              <a:buChar char="•"/>
            </a:pPr>
            <a:endParaRPr lang="sv-SE" altLang="sv-SE" sz="2400">
              <a:ea typeface="ＭＳ Ｐゴシック" pitchFamily="34" charset="-128"/>
            </a:endParaRPr>
          </a:p>
        </p:txBody>
      </p:sp>
      <p:pic>
        <p:nvPicPr>
          <p:cNvPr id="7" name="Picture 7" descr="Illustration stomma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33"/>
          <a:stretch/>
        </p:blipFill>
        <p:spPr bwMode="auto">
          <a:xfrm>
            <a:off x="8355105" y="3279207"/>
            <a:ext cx="3428179" cy="276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661" y="196645"/>
            <a:ext cx="2829068" cy="297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316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BE67E25-FB4F-4E64-D912-ABE14CF0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1409"/>
            <a:ext cx="10515600" cy="2852737"/>
          </a:xfrm>
        </p:spPr>
        <p:txBody>
          <a:bodyPr/>
          <a:lstStyle/>
          <a:p>
            <a:r>
              <a:rPr lang="sv-SE"/>
              <a:t>Industry </a:t>
            </a:r>
            <a:r>
              <a:rPr lang="sv-SE" err="1"/>
              <a:t>examples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CA487FF-C9CE-450E-A6F6-A12BBFF21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80" y="1447669"/>
            <a:ext cx="7141728" cy="46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Sweden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USA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United </a:t>
            </a:r>
            <a:r>
              <a:rPr kumimoji="0" lang="sv-SE" altLang="sv-SE" sz="28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Kingdom</a:t>
            </a: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Germany</a:t>
            </a: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The Baltic </a:t>
            </a:r>
            <a:r>
              <a:rPr kumimoji="0" lang="sv-SE" altLang="sv-SE" sz="28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countries</a:t>
            </a: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Japan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Australia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Singapore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HongKong</a:t>
            </a: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Pakistan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sv-SE" altLang="sv-SE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Etc</a:t>
            </a: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1BC1A44B-58A1-4A52-A0D5-D43CAFBA6F49}"/>
              </a:ext>
            </a:extLst>
          </p:cNvPr>
          <p:cNvSpPr txBox="1">
            <a:spLocks/>
          </p:cNvSpPr>
          <p:nvPr/>
        </p:nvSpPr>
        <p:spPr>
          <a:xfrm>
            <a:off x="791587" y="318654"/>
            <a:ext cx="6704682" cy="909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Exciting</a:t>
            </a: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</a:t>
            </a:r>
            <a:r>
              <a:rPr kumimoji="0" lang="sv-SE" sz="3600" b="0" i="0" u="none" strike="noStrike" kern="1200" cap="none" spc="0" normalizeH="0" baseline="0" noProof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things</a:t>
            </a: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</a:t>
            </a:r>
            <a:r>
              <a:rPr kumimoji="0" lang="sv-SE" sz="3600" b="0" i="0" u="none" strike="noStrike" kern="1200" cap="none" spc="0" normalizeH="0" baseline="0" noProof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are</a:t>
            </a: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happening </a:t>
            </a:r>
            <a:r>
              <a:rPr kumimoji="0" lang="sv-SE" sz="3600" b="0" i="0" u="none" strike="noStrike" kern="1200" cap="none" spc="0" normalizeH="0" baseline="0" noProof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around</a:t>
            </a: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</a:t>
            </a:r>
            <a:r>
              <a:rPr kumimoji="0" lang="sv-SE" sz="3600" b="0" i="0" u="none" strike="noStrike" kern="1200" cap="none" spc="0" normalizeH="0" baseline="0" noProof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us</a:t>
            </a: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6" name="Picture 4" descr="Housing Services | Other Toyota Businesses | Profile | Company | Toyota  Motor Corporation Official Global Website">
            <a:extLst>
              <a:ext uri="{FF2B5EF4-FFF2-40B4-BE49-F238E27FC236}">
                <a16:creationId xmlns:a16="http://schemas.microsoft.com/office/drawing/2014/main" id="{6CA12189-664C-495F-83B1-11A9C106B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35" t="12624" r="31042" b="13757"/>
          <a:stretch/>
        </p:blipFill>
        <p:spPr bwMode="auto">
          <a:xfrm>
            <a:off x="9484612" y="4113802"/>
            <a:ext cx="958062" cy="10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86A9A9C-B31C-43EB-80F8-1705132938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643" y="1695370"/>
            <a:ext cx="1141162" cy="54942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F4A44D6-3C3F-4ADA-89CB-D095EC7DA3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919" y="1568184"/>
            <a:ext cx="1384255" cy="65245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1460334-B738-4DBA-90C7-553954B1F2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703" y="3610545"/>
            <a:ext cx="1140163" cy="621389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EBCB716-8AC4-4F11-9D0E-33EA90C6EC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847" y="1000341"/>
            <a:ext cx="1036097" cy="64453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F22DF137-1231-41E7-8E9C-3F6A8E0CA1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390" y="4000078"/>
            <a:ext cx="919135" cy="610568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988F2A7-5A98-4AEE-A78F-83BC920C72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809" y="988434"/>
            <a:ext cx="971529" cy="65083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C27BE18-EDC9-4B49-8E00-4AB51B833F2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83" y="2199386"/>
            <a:ext cx="1221066" cy="522874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04A120D-5D1B-4A51-BE66-70BBB15E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5315" y="4682991"/>
            <a:ext cx="1087283" cy="4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opHat">
            <a:extLst>
              <a:ext uri="{FF2B5EF4-FFF2-40B4-BE49-F238E27FC236}">
                <a16:creationId xmlns:a16="http://schemas.microsoft.com/office/drawing/2014/main" id="{2F66C616-BE73-4AE4-B0B5-8378E36C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3598" y="5083510"/>
            <a:ext cx="1096185" cy="6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odulous - Technology to transform the housing industry">
            <a:extLst>
              <a:ext uri="{FF2B5EF4-FFF2-40B4-BE49-F238E27FC236}">
                <a16:creationId xmlns:a16="http://schemas.microsoft.com/office/drawing/2014/main" id="{CC7692BA-3E8A-4458-AD62-EC7EB230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1643" y="3344230"/>
            <a:ext cx="1348798" cy="3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43E49AE-B417-ECE3-E751-8D650075436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919" y="2922695"/>
            <a:ext cx="919135" cy="53501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E51CE0D-FF3D-2B47-27A9-F9A2769CC3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6424" y="2443269"/>
            <a:ext cx="1371600" cy="561975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02F5B164-E322-ED04-9C49-071770048BF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952" y="2879417"/>
            <a:ext cx="990730" cy="468345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46A4B2D5-3627-4710-E224-87F1226EF1A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269" y="3574551"/>
            <a:ext cx="1796433" cy="353182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92156E03-A774-E4F3-0944-8AB83D072C3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598" y="225365"/>
            <a:ext cx="1903520" cy="557281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1908EFDA-6AF2-39D0-1C7E-D474EB4FFBA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12" y="251558"/>
            <a:ext cx="981813" cy="593654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8286B440-0DF4-E968-8D35-E28F97DD874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13" y="5311648"/>
            <a:ext cx="1280640" cy="8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24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6527" y="196129"/>
            <a:ext cx="10515600" cy="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sv-SE" altLang="sv-SE" sz="4000" err="1">
                <a:ea typeface="ＭＳ Ｐゴシック" pitchFamily="34" charset="-128"/>
              </a:rPr>
              <a:t>Two</a:t>
            </a:r>
            <a:r>
              <a:rPr lang="sv-SE" altLang="sv-SE" sz="4000">
                <a:ea typeface="ＭＳ Ｐゴシック" pitchFamily="34" charset="-128"/>
              </a:rPr>
              <a:t> </a:t>
            </a:r>
            <a:r>
              <a:rPr lang="sv-SE" altLang="sv-SE" sz="4000" err="1">
                <a:ea typeface="ＭＳ Ｐゴシック" pitchFamily="34" charset="-128"/>
              </a:rPr>
              <a:t>platform</a:t>
            </a:r>
            <a:r>
              <a:rPr lang="sv-SE" altLang="sv-SE" sz="4000">
                <a:ea typeface="ＭＳ Ｐゴシック" pitchFamily="34" charset="-128"/>
              </a:rPr>
              <a:t> </a:t>
            </a:r>
            <a:r>
              <a:rPr lang="sv-SE" altLang="sv-SE" sz="4000" err="1">
                <a:ea typeface="ＭＳ Ｐゴシック" pitchFamily="34" charset="-128"/>
              </a:rPr>
              <a:t>strategies</a:t>
            </a:r>
            <a:r>
              <a:rPr lang="sv-SE" altLang="sv-SE" sz="4000">
                <a:ea typeface="ＭＳ Ｐゴシック" pitchFamily="34" charset="-128"/>
              </a:rPr>
              <a:t> </a:t>
            </a:r>
            <a:r>
              <a:rPr lang="sv-SE" altLang="sv-SE" sz="4000" err="1">
                <a:ea typeface="ＭＳ Ｐゴシック" pitchFamily="34" charset="-128"/>
              </a:rPr>
              <a:t>dominate</a:t>
            </a:r>
            <a:endParaRPr lang="en-US" altLang="sv-SE" sz="4000">
              <a:ea typeface="ＭＳ Ｐゴシック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16527" y="1062327"/>
            <a:ext cx="6661728" cy="52553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>
                <a:ea typeface="ＭＳ Ｐゴシック" pitchFamily="34" charset="-128"/>
              </a:rPr>
              <a:t>1. Generic Platforms for increased efficiency</a:t>
            </a:r>
          </a:p>
          <a:p>
            <a:pPr>
              <a:defRPr/>
            </a:pPr>
            <a:r>
              <a:rPr lang="en-US" sz="2400">
                <a:ea typeface="ＭＳ Ｐゴシック" pitchFamily="34" charset="-128"/>
              </a:rPr>
              <a:t>The company’s performance is improved</a:t>
            </a:r>
          </a:p>
          <a:p>
            <a:pPr>
              <a:defRPr/>
            </a:pPr>
            <a:r>
              <a:rPr lang="en-US" sz="2400">
                <a:ea typeface="ＭＳ Ｐゴシック" pitchFamily="34" charset="-128"/>
              </a:rPr>
              <a:t>Technical solutions structured in platforms</a:t>
            </a:r>
          </a:p>
          <a:p>
            <a:pPr>
              <a:defRPr/>
            </a:pPr>
            <a:r>
              <a:rPr lang="en-US" sz="2400">
                <a:ea typeface="ＭＳ Ｐゴシック" pitchFamily="34" charset="-128"/>
              </a:rPr>
              <a:t>Process support: BIM, Logistics, Planning</a:t>
            </a:r>
          </a:p>
          <a:p>
            <a:pPr>
              <a:defRPr/>
            </a:pPr>
            <a:r>
              <a:rPr lang="en-US" sz="2400">
                <a:ea typeface="ＭＳ Ｐゴシック" pitchFamily="34" charset="-128"/>
              </a:rPr>
              <a:t>Increased use of prefabrication</a:t>
            </a:r>
          </a:p>
          <a:p>
            <a:pPr>
              <a:defRPr/>
            </a:pPr>
            <a:r>
              <a:rPr lang="en-US" sz="2400">
                <a:ea typeface="ＭＳ Ｐゴシック" pitchFamily="34" charset="-128"/>
              </a:rPr>
              <a:t>Traditional contracting offering 	</a:t>
            </a:r>
          </a:p>
          <a:p>
            <a:pPr marL="457200" lvl="1" indent="0">
              <a:buNone/>
              <a:defRPr/>
            </a:pPr>
            <a:endParaRPr lang="en-US" sz="60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sz="2400" b="1">
                <a:ea typeface="ＭＳ Ｐゴシック" pitchFamily="34" charset="-128"/>
              </a:rPr>
              <a:t>2. New concepts are offered the market </a:t>
            </a:r>
            <a:endParaRPr lang="en-US" sz="2400">
              <a:ea typeface="ＭＳ Ｐゴシック" pitchFamily="34" charset="-128"/>
            </a:endParaRPr>
          </a:p>
          <a:p>
            <a:pPr marL="400050">
              <a:defRPr/>
            </a:pPr>
            <a:r>
              <a:rPr lang="en-US" sz="2400">
                <a:ea typeface="ＭＳ Ｐゴシック" pitchFamily="34" charset="-128"/>
              </a:rPr>
              <a:t>Product offering companies</a:t>
            </a:r>
          </a:p>
          <a:p>
            <a:pPr marL="400050">
              <a:defRPr/>
            </a:pPr>
            <a:r>
              <a:rPr lang="en-US" sz="2400">
                <a:ea typeface="ＭＳ Ｐゴシック" pitchFamily="34" charset="-128"/>
              </a:rPr>
              <a:t>Complete customer offers</a:t>
            </a:r>
          </a:p>
          <a:p>
            <a:pPr marL="400050">
              <a:defRPr/>
            </a:pPr>
            <a:r>
              <a:rPr lang="en-US" sz="2400">
                <a:ea typeface="ＭＳ Ｐゴシック" pitchFamily="34" charset="-128"/>
              </a:rPr>
              <a:t>Specialization in defined product ranges</a:t>
            </a:r>
          </a:p>
          <a:p>
            <a:pPr marL="400050">
              <a:defRPr/>
            </a:pPr>
            <a:r>
              <a:rPr lang="en-US" sz="2400">
                <a:ea typeface="ＭＳ Ｐゴシック" pitchFamily="34" charset="-128"/>
              </a:rPr>
              <a:t>Optimized production systems</a:t>
            </a:r>
          </a:p>
          <a:p>
            <a:pPr marL="0" indent="0">
              <a:defRPr/>
            </a:pPr>
            <a:endParaRPr lang="en-US" sz="2400">
              <a:ea typeface="ＭＳ Ｐゴシック" pitchFamily="34" charset="-128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192655B-56DF-B7C2-BAB2-3D5FB8B5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5" r="8113"/>
          <a:stretch/>
        </p:blipFill>
        <p:spPr>
          <a:xfrm>
            <a:off x="8346330" y="1501167"/>
            <a:ext cx="3346317" cy="3254518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0831DE9-6D9F-7566-8DF6-210711AE99E8}"/>
              </a:ext>
            </a:extLst>
          </p:cNvPr>
          <p:cNvSpPr/>
          <p:nvPr/>
        </p:nvSpPr>
        <p:spPr>
          <a:xfrm>
            <a:off x="8346331" y="2451370"/>
            <a:ext cx="3229141" cy="55447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BCEE3F7-AD96-D271-0C37-96A17CC65669}"/>
              </a:ext>
            </a:extLst>
          </p:cNvPr>
          <p:cNvSpPr/>
          <p:nvPr/>
        </p:nvSpPr>
        <p:spPr>
          <a:xfrm>
            <a:off x="8346330" y="3105728"/>
            <a:ext cx="3229141" cy="112580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9CB5B79D-C3AC-D33C-187B-BA8CF4A6A8DF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877455" y="1501167"/>
            <a:ext cx="1468876" cy="12274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6B0029E8-309B-06CA-3075-DBB46ED5893E}"/>
              </a:ext>
            </a:extLst>
          </p:cNvPr>
          <p:cNvCxnSpPr>
            <a:cxnSpLocks/>
          </p:cNvCxnSpPr>
          <p:nvPr/>
        </p:nvCxnSpPr>
        <p:spPr>
          <a:xfrm flipV="1">
            <a:off x="6143017" y="3594807"/>
            <a:ext cx="2203314" cy="5345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6ABA4E-A773-42A7-8CAE-7117C46574A7}"/>
              </a:ext>
            </a:extLst>
          </p:cNvPr>
          <p:cNvSpPr txBox="1">
            <a:spLocks/>
          </p:cNvSpPr>
          <p:nvPr/>
        </p:nvSpPr>
        <p:spPr>
          <a:xfrm>
            <a:off x="461228" y="302222"/>
            <a:ext cx="6437605" cy="912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Sweden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DFE533-0F63-4078-9E88-CAD120C48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5" y="1022335"/>
            <a:ext cx="5387018" cy="227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Strong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development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since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late 1990’s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Accelerated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development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since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2018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Big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investments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in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companies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,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product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platforms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and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factories</a:t>
            </a: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Industry and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academic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R&amp;D support to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each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other</a:t>
            </a:r>
            <a:endParaRPr lang="sv-SE" altLang="sv-SE" sz="2000">
              <a:solidFill>
                <a:srgbClr val="20201E"/>
              </a:solidFill>
              <a:latin typeface="Calibri" panose="020F0502020204030204"/>
              <a:ea typeface="ＭＳ Ｐゴシック" pitchFamily="34" charset="-128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Both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established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construction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companies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and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specialized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IC-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companies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are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active</a:t>
            </a: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3C4C831-8A5A-4ED7-BC22-2E2D6B490292}"/>
              </a:ext>
            </a:extLst>
          </p:cNvPr>
          <p:cNvSpPr txBox="1"/>
          <p:nvPr/>
        </p:nvSpPr>
        <p:spPr>
          <a:xfrm>
            <a:off x="3571788" y="3506425"/>
            <a:ext cx="276078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Derome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owned company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developer &amp; supplier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factories in Sweden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rules structured in Product Platform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module factory in </a:t>
            </a:r>
            <a:r>
              <a:rPr lang="en-US" altLang="sv-SE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Varberg</a:t>
            </a:r>
            <a:endParaRPr lang="en-US" altLang="sv-SE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Capacity: 2000 modules/year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Opened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F029A00-6193-48C5-B08E-2CA2D22FEA8C}"/>
              </a:ext>
            </a:extLst>
          </p:cNvPr>
          <p:cNvSpPr/>
          <p:nvPr/>
        </p:nvSpPr>
        <p:spPr>
          <a:xfrm>
            <a:off x="472549" y="3506425"/>
            <a:ext cx="2946990" cy="249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Lindbäcks Bygg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owned company 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Acts as contractor (factory and site)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Module factory since 1994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rules structured in Product Platform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Lean Production!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Invested 540 MSEK (60 M USD) in a new state-of-the-art module factory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Capacity: 5000 modules/year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Opened December 2017</a:t>
            </a:r>
            <a:endParaRPr lang="en-US" altLang="sv-SE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11FE798-66EB-40C3-AED5-BC571DC0BD23}"/>
              </a:ext>
            </a:extLst>
          </p:cNvPr>
          <p:cNvSpPr txBox="1"/>
          <p:nvPr/>
        </p:nvSpPr>
        <p:spPr>
          <a:xfrm>
            <a:off x="6627534" y="3506425"/>
            <a:ext cx="27607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Moelven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of large timber company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Contractor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factories in Sweden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rules structured in Product Platform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module factory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level of automation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Capacity: 2000 modules/year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Opened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2CC434F-1633-473A-AB27-F9714E8437CF}"/>
              </a:ext>
            </a:extLst>
          </p:cNvPr>
          <p:cNvSpPr txBox="1"/>
          <p:nvPr/>
        </p:nvSpPr>
        <p:spPr>
          <a:xfrm>
            <a:off x="9424600" y="3506425"/>
            <a:ext cx="26442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BoKlok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developer with factory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Affordable housing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rules structured in Product Platform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Invested 250 MSEK in  state-of-the-art module factory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Capacity: 2500 modules/year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Builds only for internal projects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PH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D0DB33-AE08-A494-9C08-192D35DE0A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074" y="1214492"/>
            <a:ext cx="2485751" cy="1864314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2CB3175-8665-C0F9-7C75-F71D9BE523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889" y="1214491"/>
            <a:ext cx="3313712" cy="1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6ABA4E-A773-42A7-8CAE-7117C46574A7}"/>
              </a:ext>
            </a:extLst>
          </p:cNvPr>
          <p:cNvSpPr txBox="1">
            <a:spLocks/>
          </p:cNvSpPr>
          <p:nvPr/>
        </p:nvSpPr>
        <p:spPr>
          <a:xfrm>
            <a:off x="461228" y="302222"/>
            <a:ext cx="6437605" cy="912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Sweden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DFE533-0F63-4078-9E88-CAD120C48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5" y="1022335"/>
            <a:ext cx="5387018" cy="227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Strong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development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and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heavy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investments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in CLT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Elements 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for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unique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buildings</a:t>
            </a:r>
            <a:endParaRPr lang="sv-SE" altLang="sv-SE" sz="2000">
              <a:solidFill>
                <a:srgbClr val="20201E"/>
              </a:solidFill>
              <a:latin typeface="Calibri" panose="020F0502020204030204"/>
              <a:ea typeface="ＭＳ Ｐゴシック" pitchFamily="34" charset="-128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Powerful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when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used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with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design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rules</a:t>
            </a: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3C4C831-8A5A-4ED7-BC22-2E2D6B490292}"/>
              </a:ext>
            </a:extLst>
          </p:cNvPr>
          <p:cNvSpPr txBox="1"/>
          <p:nvPr/>
        </p:nvSpPr>
        <p:spPr>
          <a:xfrm>
            <a:off x="3571788" y="4019995"/>
            <a:ext cx="27607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Stora</a:t>
            </a:r>
            <a:r>
              <a:rPr kumimoji="0" lang="en-P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 Enso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multi-national timber company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Invested in a CLT factory in </a:t>
            </a:r>
            <a:r>
              <a:rPr lang="en-US" altLang="sv-SE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Grums</a:t>
            </a:r>
            <a:endParaRPr lang="en-US" altLang="sv-SE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of 100.000 m3 per year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 to housing, industry, schools, offices </a:t>
            </a:r>
            <a:r>
              <a:rPr lang="en-US" altLang="sv-SE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altLang="sv-S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F029A00-6193-48C5-B08E-2CA2D22FEA8C}"/>
              </a:ext>
            </a:extLst>
          </p:cNvPr>
          <p:cNvSpPr/>
          <p:nvPr/>
        </p:nvSpPr>
        <p:spPr>
          <a:xfrm>
            <a:off x="472549" y="4019995"/>
            <a:ext cx="2946990" cy="163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Södra </a:t>
            </a:r>
            <a:r>
              <a:rPr kumimoji="0" lang="sv-SE" sz="18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Building</a:t>
            </a: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Systems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timber company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Invested 500 MSEK in a CLT factory in </a:t>
            </a:r>
            <a:r>
              <a:rPr lang="en-US" altLang="sv-SE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Varberg</a:t>
            </a:r>
            <a:endParaRPr lang="en-US" altLang="sv-SE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of 100.000 m3 per year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 to housing, industry, schools, offices </a:t>
            </a:r>
            <a:r>
              <a:rPr lang="en-US" altLang="sv-SE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altLang="sv-SE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11FE798-66EB-40C3-AED5-BC571DC0BD23}"/>
              </a:ext>
            </a:extLst>
          </p:cNvPr>
          <p:cNvSpPr txBox="1"/>
          <p:nvPr/>
        </p:nvSpPr>
        <p:spPr>
          <a:xfrm>
            <a:off x="6627534" y="4019995"/>
            <a:ext cx="2760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Folkhem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developer focused on housing in Stockholm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build with wood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projects with CLT-structure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 with suppliers and contractors</a:t>
            </a:r>
          </a:p>
          <a:p>
            <a:endParaRPr lang="en-US" altLang="sv-SE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2CC434F-1633-473A-AB27-F9714E8437CF}"/>
              </a:ext>
            </a:extLst>
          </p:cNvPr>
          <p:cNvSpPr txBox="1"/>
          <p:nvPr/>
        </p:nvSpPr>
        <p:spPr>
          <a:xfrm>
            <a:off x="9424600" y="4019995"/>
            <a:ext cx="26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Contractors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 and medium sized contractors specialize in certain building systems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Leverage investments done by System owners</a:t>
            </a:r>
          </a:p>
          <a:p>
            <a:r>
              <a:rPr lang="en-US" altLang="sv-SE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 with developers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PH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9C69D70-F4B6-044C-71FE-6DC9C3575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666" y="836519"/>
            <a:ext cx="4436338" cy="239880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0CAE68D-1236-3F1E-726F-37BDAAE39288}"/>
              </a:ext>
            </a:extLst>
          </p:cNvPr>
          <p:cNvSpPr txBox="1"/>
          <p:nvPr/>
        </p:nvSpPr>
        <p:spPr>
          <a:xfrm>
            <a:off x="7180195" y="3121223"/>
            <a:ext cx="206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Residential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F64F479-1BE1-4BA9-D02B-4FE6BB9280A1}"/>
              </a:ext>
            </a:extLst>
          </p:cNvPr>
          <p:cNvSpPr/>
          <p:nvPr/>
        </p:nvSpPr>
        <p:spPr>
          <a:xfrm>
            <a:off x="7180195" y="836519"/>
            <a:ext cx="3938264" cy="25924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9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784D8AA-A381-1EF3-8A76-4173E574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C58C800-A115-B463-932F-5DEFB06B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Formål med workshop 1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FFE57E0-E3DB-E57D-EEEF-5D41A6E7C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sz="1800" dirty="0">
                <a:latin typeface="TT Hoves Light"/>
                <a:ea typeface="Calibri"/>
                <a:cs typeface="Times New Roman"/>
              </a:rPr>
              <a:t>Introduktion</a:t>
            </a:r>
            <a:r>
              <a:rPr lang="da-DK" sz="1800" dirty="0">
                <a:effectLst/>
                <a:latin typeface="TT Hoves Light"/>
                <a:ea typeface="Calibri"/>
                <a:cs typeface="Times New Roman"/>
              </a:rPr>
              <a:t> til modulært byggeri og diskutere dets potentiale samt identificere de vigtigste barrierer for dets udbredelse sammenlignet med traditionelt byggeri.</a:t>
            </a:r>
            <a:endParaRPr lang="da-DK" dirty="0">
              <a:latin typeface="TT Hoves Ligh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1054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3E903-63D6-52B6-95B8-33F4802B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91" y="38101"/>
            <a:ext cx="7707313" cy="91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 Black"/>
              <a:buNone/>
              <a:defRPr sz="3600" b="0" i="0" u="none" strike="noStrike" cap="none">
                <a:solidFill>
                  <a:schemeClr val="l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Source Sans Pro Black"/>
              <a:buNone/>
              <a:tabLst/>
              <a:defRPr/>
            </a:pPr>
            <a:r>
              <a:rPr kumimoji="0" lang="sv-SE" altLang="sv-SE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Source Sans Pro Black"/>
              </a:rPr>
              <a:t>Flexible platforms based on CLT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BEB94-61B2-FE73-0E2C-C3366737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89" y="1240467"/>
            <a:ext cx="6726347" cy="517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Intensive development of new platforms ongoing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Solutions for complete buildings are provided by the system owners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One example is Folkhem, specialized in building large residential buildings based on CLT Platform (flat panels)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rial"/>
              <a:buNone/>
              <a:tabLst/>
              <a:defRPr/>
            </a:pPr>
            <a:r>
              <a:rPr kumimoji="0" lang="en-US" altLang="sv-SE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This give: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r>
              <a:rPr kumimoji="0" lang="en-US" altLang="sv-S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Opportunities for new industry actors to leverage on these platforms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r>
              <a:rPr kumimoji="0" lang="en-US" altLang="sv-S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“Chassis” to create new concepts on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r>
              <a:rPr lang="en-US" altLang="sv-SE" sz="2000" kern="0">
                <a:solidFill>
                  <a:prstClr val="black"/>
                </a:solidFill>
                <a:ea typeface="ＭＳ Ｐゴシック" pitchFamily="34" charset="-128"/>
              </a:rPr>
              <a:t>Interesting opportunities to challenge the industry</a:t>
            </a:r>
            <a:endParaRPr kumimoji="0" lang="en-US" altLang="sv-S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</p:txBody>
      </p:sp>
      <p:pic>
        <p:nvPicPr>
          <p:cNvPr id="6" name="Bildobjekt 5" descr="En bild som visar byggnad, veranda, sten&#10;&#10;Automatiskt genererad beskrivning">
            <a:extLst>
              <a:ext uri="{FF2B5EF4-FFF2-40B4-BE49-F238E27FC236}">
                <a16:creationId xmlns:a16="http://schemas.microsoft.com/office/drawing/2014/main" id="{7959DFFD-C177-BDDC-1DCB-918E56204B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65"/>
          <a:stretch/>
        </p:blipFill>
        <p:spPr>
          <a:xfrm>
            <a:off x="7592038" y="347083"/>
            <a:ext cx="2281498" cy="3610289"/>
          </a:xfrm>
          <a:prstGeom prst="rect">
            <a:avLst/>
          </a:prstGeom>
        </p:spPr>
      </p:pic>
      <p:pic>
        <p:nvPicPr>
          <p:cNvPr id="7" name="Bildobjekt 6" descr="En bild som visar utomhus, väg, gata, byggnad&#10;&#10;Automatiskt genererad beskrivning">
            <a:extLst>
              <a:ext uri="{FF2B5EF4-FFF2-40B4-BE49-F238E27FC236}">
                <a16:creationId xmlns:a16="http://schemas.microsoft.com/office/drawing/2014/main" id="{228CF185-5F62-6A55-4555-2F3C0884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98"/>
          <a:stretch/>
        </p:blipFill>
        <p:spPr>
          <a:xfrm>
            <a:off x="9977378" y="348712"/>
            <a:ext cx="2177814" cy="360844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EC5442C-4029-66F2-F0FB-BBED7A6A9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1" r="9442"/>
          <a:stretch/>
        </p:blipFill>
        <p:spPr>
          <a:xfrm>
            <a:off x="7476228" y="4029609"/>
            <a:ext cx="2081429" cy="209572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AD645313-DAB6-81FB-E395-6DE16CA24305}"/>
              </a:ext>
            </a:extLst>
          </p:cNvPr>
          <p:cNvSpPr/>
          <p:nvPr/>
        </p:nvSpPr>
        <p:spPr>
          <a:xfrm>
            <a:off x="7476228" y="4644196"/>
            <a:ext cx="2081429" cy="36795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ruta 1">
            <a:extLst>
              <a:ext uri="{FF2B5EF4-FFF2-40B4-BE49-F238E27FC236}">
                <a16:creationId xmlns:a16="http://schemas.microsoft.com/office/drawing/2014/main" id="{C8B8D6A6-C7B7-27A7-7D1B-27613F654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51" y="170228"/>
            <a:ext cx="31686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altLang="sv-SE" sz="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/>
                <a:sym typeface="Arial"/>
              </a:rPr>
              <a:t>Pictures from </a:t>
            </a:r>
            <a:r>
              <a:rPr kumimoji="0" lang="sv-SE" altLang="sv-SE" sz="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/>
                <a:sym typeface="Arial"/>
                <a:hlinkClick r:id="rId5"/>
              </a:rPr>
              <a:t>www.folkhem.se</a:t>
            </a:r>
            <a:r>
              <a:rPr kumimoji="0" lang="sv-SE" altLang="sv-SE" sz="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/>
                <a:sym typeface="Arial"/>
              </a:rPr>
              <a:t>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C48A027-EEB9-1474-A3B0-D02D48B9C7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536" y="4084857"/>
            <a:ext cx="2177815" cy="21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B9B081F-8017-4183-93C7-B2518AD61DA7}"/>
              </a:ext>
            </a:extLst>
          </p:cNvPr>
          <p:cNvSpPr/>
          <p:nvPr/>
        </p:nvSpPr>
        <p:spPr>
          <a:xfrm>
            <a:off x="312938" y="1307542"/>
            <a:ext cx="7241748" cy="373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cs typeface="Arial"/>
                <a:sym typeface="Source Sans Pro"/>
              </a:rPr>
              <a:t>CLT producer: Setra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cs typeface="Arial"/>
                <a:sym typeface="Source Sans Pro"/>
              </a:rPr>
              <a:t>Manufacturing customized flat panel elements for the project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altLang="sv-S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cs typeface="Arial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cs typeface="Arial"/>
                <a:sym typeface="Source Sans Pro"/>
              </a:rPr>
              <a:t>Rapid assembly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cs typeface="Arial"/>
                <a:sym typeface="Source Sans Pro"/>
              </a:rPr>
              <a:t>Completely finished bathroom pods (external supplier)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cs typeface="Arial"/>
                <a:sym typeface="Source Sans Pro"/>
              </a:rPr>
              <a:t>Thorough planning of work flow and logistics give efficient complementing work</a:t>
            </a:r>
            <a:endParaRPr kumimoji="0" lang="en-US" altLang="sv-S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cs typeface="Arial"/>
              <a:sym typeface="Source Sans Pro"/>
            </a:endParaRPr>
          </a:p>
        </p:txBody>
      </p:sp>
      <p:pic>
        <p:nvPicPr>
          <p:cNvPr id="7" name="Bildobjekt 6" descr="En bild som visar text, hylla, affär&#10;&#10;Automatiskt genererad beskrivning">
            <a:extLst>
              <a:ext uri="{FF2B5EF4-FFF2-40B4-BE49-F238E27FC236}">
                <a16:creationId xmlns:a16="http://schemas.microsoft.com/office/drawing/2014/main" id="{20F0910D-CD9B-49ED-BA07-D52A6510E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4"/>
          <a:stretch/>
        </p:blipFill>
        <p:spPr>
          <a:xfrm>
            <a:off x="7939345" y="3212389"/>
            <a:ext cx="4047440" cy="297534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69CD6AF-31C3-46F5-AB8D-A86ED4E74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13"/>
          <a:stretch/>
        </p:blipFill>
        <p:spPr>
          <a:xfrm>
            <a:off x="10013272" y="439455"/>
            <a:ext cx="1973513" cy="257683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1EB1F66-43D2-4DC2-8D3A-9B0DF3231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691" y="38101"/>
            <a:ext cx="7707313" cy="9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sv-SE" altLang="sv-SE" sz="3600">
                <a:ea typeface="ＭＳ Ｐゴシック" pitchFamily="34" charset="-128"/>
              </a:rPr>
              <a:t>Folkhem, Cederhusen, Stockholm</a:t>
            </a:r>
          </a:p>
        </p:txBody>
      </p:sp>
      <p:pic>
        <p:nvPicPr>
          <p:cNvPr id="11" name="Bildobjekt 10" descr="En bild som visar byggnad, fönster&#10;&#10;Automatiskt genererad beskrivning">
            <a:extLst>
              <a:ext uri="{FF2B5EF4-FFF2-40B4-BE49-F238E27FC236}">
                <a16:creationId xmlns:a16="http://schemas.microsoft.com/office/drawing/2014/main" id="{070C9BE7-9272-4B77-AB1A-4478F6BED8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45" y="439457"/>
            <a:ext cx="1932624" cy="2576832"/>
          </a:xfrm>
          <a:prstGeom prst="rect">
            <a:avLst/>
          </a:prstGeom>
        </p:spPr>
      </p:pic>
      <p:sp>
        <p:nvSpPr>
          <p:cNvPr id="14" name="textruta 1">
            <a:extLst>
              <a:ext uri="{FF2B5EF4-FFF2-40B4-BE49-F238E27FC236}">
                <a16:creationId xmlns:a16="http://schemas.microsoft.com/office/drawing/2014/main" id="{9557EE5A-A1B3-43BB-AC7C-1C93F5C15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061" y="5933820"/>
            <a:ext cx="272840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altLang="sv-SE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/>
                <a:sym typeface="Arial"/>
              </a:rPr>
              <a:t>Photos, courtesy of Folkhem</a:t>
            </a:r>
          </a:p>
        </p:txBody>
      </p:sp>
    </p:spTree>
    <p:extLst>
      <p:ext uri="{BB962C8B-B14F-4D97-AF65-F5344CB8AC3E}">
        <p14:creationId xmlns:p14="http://schemas.microsoft.com/office/powerpoint/2010/main" val="25897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1AED57C-95BD-9993-AF38-AF8E3026ED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190" y="210268"/>
            <a:ext cx="5156992" cy="2901436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2E63F7E-0DD1-A639-548A-C1B7B24A5E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707" y="3225800"/>
            <a:ext cx="4436338" cy="239880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CEB728C-C0C4-F381-064B-1DB1B12E31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500" y="3225800"/>
            <a:ext cx="4195809" cy="228470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17E51C5-BA13-9862-7186-E431C52660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067" y="3225800"/>
            <a:ext cx="1831482" cy="2211179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84DB9C93-13B4-0D38-9777-2177003B21A0}"/>
              </a:ext>
            </a:extLst>
          </p:cNvPr>
          <p:cNvSpPr txBox="1"/>
          <p:nvPr/>
        </p:nvSpPr>
        <p:spPr>
          <a:xfrm>
            <a:off x="2347236" y="5510504"/>
            <a:ext cx="206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Residential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CEA1709-DEE6-AF59-7B83-7A4BDB8083E4}"/>
              </a:ext>
            </a:extLst>
          </p:cNvPr>
          <p:cNvSpPr txBox="1"/>
          <p:nvPr/>
        </p:nvSpPr>
        <p:spPr>
          <a:xfrm>
            <a:off x="6443680" y="5510503"/>
            <a:ext cx="206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Offices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5B4B476-053C-1B51-A74C-025C6FFDE30B}"/>
              </a:ext>
            </a:extLst>
          </p:cNvPr>
          <p:cNvSpPr txBox="1"/>
          <p:nvPr/>
        </p:nvSpPr>
        <p:spPr>
          <a:xfrm>
            <a:off x="10477807" y="5510503"/>
            <a:ext cx="206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School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6FE9A02-73D9-8D06-E861-E40542F4D3E9}"/>
              </a:ext>
            </a:extLst>
          </p:cNvPr>
          <p:cNvSpPr/>
          <p:nvPr/>
        </p:nvSpPr>
        <p:spPr>
          <a:xfrm>
            <a:off x="2347236" y="3225800"/>
            <a:ext cx="3938264" cy="25924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DF91D8B4-630E-6F0D-7EAD-D6B70969BDDC}"/>
              </a:ext>
            </a:extLst>
          </p:cNvPr>
          <p:cNvSpPr/>
          <p:nvPr/>
        </p:nvSpPr>
        <p:spPr>
          <a:xfrm>
            <a:off x="6414859" y="3225800"/>
            <a:ext cx="3938264" cy="25924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37527CF-293E-2C08-B292-BA43E6ED7166}"/>
              </a:ext>
            </a:extLst>
          </p:cNvPr>
          <p:cNvSpPr/>
          <p:nvPr/>
        </p:nvSpPr>
        <p:spPr>
          <a:xfrm>
            <a:off x="10431627" y="3225800"/>
            <a:ext cx="1424555" cy="25924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6202FC0D-B846-7FF6-64E9-4A1BE39421D2}"/>
              </a:ext>
            </a:extLst>
          </p:cNvPr>
          <p:cNvSpPr txBox="1"/>
          <p:nvPr/>
        </p:nvSpPr>
        <p:spPr>
          <a:xfrm>
            <a:off x="9534617" y="5945980"/>
            <a:ext cx="313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Images: www.storaenso.se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A9BAD97-AD8A-4ACD-14ED-F39C8D065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6724" y="511898"/>
            <a:ext cx="5273071" cy="9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sv-SE" altLang="sv-SE" sz="360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Flexible platforms based on CLT – Stora Enso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EBE078D-1C98-CBB1-8AD6-F66AB1F344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1" r="9442"/>
          <a:stretch/>
        </p:blipFill>
        <p:spPr>
          <a:xfrm>
            <a:off x="462711" y="4182991"/>
            <a:ext cx="1694851" cy="170648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5D9F095-3336-7761-8E5A-D5812F0600E0}"/>
              </a:ext>
            </a:extLst>
          </p:cNvPr>
          <p:cNvSpPr/>
          <p:nvPr/>
        </p:nvSpPr>
        <p:spPr>
          <a:xfrm>
            <a:off x="486724" y="4714007"/>
            <a:ext cx="1670838" cy="58766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AB29C8D-9153-598A-F77C-D20FD50F1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35" y="1347495"/>
            <a:ext cx="6726347" cy="517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Multiple platforms with a variety of buildings and concepts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Mainly the structural frame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r>
              <a:rPr kumimoji="0" lang="sv-SE" altLang="sv-S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ＭＳ Ｐゴシック" pitchFamily="34" charset="-128"/>
                <a:sym typeface="Source Sans Pro"/>
              </a:rPr>
              <a:t>Give a ”chassi” to configure the project upon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•"/>
              <a:tabLst/>
              <a:defRPr/>
            </a:pPr>
            <a:endParaRPr kumimoji="0" lang="sv-SE" altLang="sv-S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ＭＳ Ｐゴシック" pitchFamily="34" charset="-128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4704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6ABA4E-A773-42A7-8CAE-7117C46574A7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6437605" cy="912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Germany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DFE533-0F63-4078-9E88-CAD120C48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82" y="1362808"/>
            <a:ext cx="5077746" cy="50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Both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established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and start-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up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companies</a:t>
            </a: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Germany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and Sweden has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many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similarities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,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fx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a strong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manufacturing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industry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Goldbeck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–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Large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IC-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company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,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vertical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integration. Offices,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parking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garage, apartments,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industry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. Kit 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of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 parts-</a:t>
            </a:r>
            <a:r>
              <a:rPr lang="sv-SE" altLang="sv-SE" sz="2000" err="1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strategy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 pitchFamily="34" charset="-128"/>
                <a:sym typeface="Arial"/>
              </a:rPr>
              <a:t>.</a:t>
            </a: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Haas </a:t>
            </a:r>
            <a:r>
              <a:rPr kumimoji="0" lang="sv-SE" altLang="sv-SE" sz="20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Fertigbau</a:t>
            </a:r>
            <a:r>
              <a:rPr kumimoji="0" lang="sv-SE" altLang="sv-SE" sz="20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– Wood-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based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housing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company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. Element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strategy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Gropyus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–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Timber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based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start-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up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company.Element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strategy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.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High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level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of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automation.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Collaboration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with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KUKA.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Rengli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– Start-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up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focusing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on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timber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based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volumetric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sym typeface="Arial"/>
              </a:rPr>
              <a:t> elements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167C582-85CB-17FD-E359-40133C9A46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729" y="1580142"/>
            <a:ext cx="3213693" cy="235037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BC73F05-F061-29B9-BDC6-FB6FEA9E8E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659" y="157493"/>
            <a:ext cx="3211764" cy="1338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9D4BB10-50CD-C473-D22E-9472FA930F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854" y="3135585"/>
            <a:ext cx="2801749" cy="3022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Tech-driven housebuilder raises €100m | PlaceTech">
            <a:extLst>
              <a:ext uri="{FF2B5EF4-FFF2-40B4-BE49-F238E27FC236}">
                <a16:creationId xmlns:a16="http://schemas.microsoft.com/office/drawing/2014/main" id="{8906CC39-CBB4-25E8-8A60-FD9F9811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729" y="4014189"/>
            <a:ext cx="3213693" cy="214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20C32A5-25A1-F57A-9C44-9AD577A6A7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454" y="1496470"/>
            <a:ext cx="2785150" cy="1408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3388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6ABA4E-A773-42A7-8CAE-7117C46574A7}"/>
              </a:ext>
            </a:extLst>
          </p:cNvPr>
          <p:cNvSpPr txBox="1">
            <a:spLocks/>
          </p:cNvSpPr>
          <p:nvPr/>
        </p:nvSpPr>
        <p:spPr>
          <a:xfrm>
            <a:off x="461228" y="302222"/>
            <a:ext cx="6437605" cy="912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UK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DFE533-0F63-4078-9E88-CAD120C48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5" y="1022337"/>
            <a:ext cx="7587532" cy="8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Strong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development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ongoing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.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Authorities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 </a:t>
            </a:r>
            <a:r>
              <a:rPr lang="sv-SE" altLang="sv-SE" sz="2000">
                <a:solidFill>
                  <a:srgbClr val="20201E"/>
                </a:solidFill>
                <a:latin typeface="Calibri" panose="020F0502020204030204"/>
                <a:ea typeface="ＭＳ Ｐゴシック"/>
                <a:sym typeface="Arial"/>
              </a:rPr>
              <a:t>support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this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Big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investments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 in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companies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,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product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platforms</a:t>
            </a: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 and </a:t>
            </a:r>
            <a:r>
              <a:rPr kumimoji="0" lang="sv-SE" alt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sym typeface="Arial"/>
              </a:rPr>
              <a:t>factories</a:t>
            </a:r>
            <a:endParaRPr lang="sv-SE" altLang="sv-SE" sz="2000" b="0" i="0" u="none" strike="noStrike" kern="1200" cap="none" spc="0" normalizeH="0" baseline="0" noProof="0" err="1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B439AE2-52FF-45DB-94D8-6482A0A38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36"/>
          <a:stretch/>
        </p:blipFill>
        <p:spPr>
          <a:xfrm>
            <a:off x="3665976" y="1961041"/>
            <a:ext cx="2380208" cy="1395226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3C4C831-8A5A-4ED7-BC22-2E2D6B490292}"/>
              </a:ext>
            </a:extLst>
          </p:cNvPr>
          <p:cNvSpPr txBox="1"/>
          <p:nvPr/>
        </p:nvSpPr>
        <p:spPr>
          <a:xfrm>
            <a:off x="3560467" y="3724234"/>
            <a:ext cx="276078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Legal &amp; General (UK)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Long history in UK housing industry.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Now developing modular solutions.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Investing in Europe’s largest housing factory.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Multifamily housing.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We design and manufacture high quality, precision-engineered, energy-efficient, sustainable homes to rival conventional methods of construction.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F029A00-6193-48C5-B08E-2CA2D22FEA8C}"/>
              </a:ext>
            </a:extLst>
          </p:cNvPr>
          <p:cNvSpPr/>
          <p:nvPr/>
        </p:nvSpPr>
        <p:spPr>
          <a:xfrm>
            <a:off x="461228" y="3724234"/>
            <a:ext cx="2946990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Berkeley Group (UK)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Aiming at 4000 homes/year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Project developer, Product development and factory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One platform for the whole offering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Module manufacture based on steel structure (3000 mod/year)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Completely digital process. AI-generative design and manufacture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6F27F3F-BFF9-4C3C-89D5-D84716E15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35"/>
          <a:stretch/>
        </p:blipFill>
        <p:spPr>
          <a:xfrm>
            <a:off x="502061" y="1961039"/>
            <a:ext cx="2717514" cy="14916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9ABD2A1-8014-47FE-9DB7-A89C51F088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6" t="20456"/>
          <a:stretch/>
        </p:blipFill>
        <p:spPr>
          <a:xfrm>
            <a:off x="6379196" y="1851653"/>
            <a:ext cx="2854318" cy="1395226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11FE798-66EB-40C3-AED5-BC571DC0BD23}"/>
              </a:ext>
            </a:extLst>
          </p:cNvPr>
          <p:cNvSpPr txBox="1"/>
          <p:nvPr/>
        </p:nvSpPr>
        <p:spPr>
          <a:xfrm>
            <a:off x="6616213" y="3724234"/>
            <a:ext cx="2760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TopHat(UK)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Newly established housing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Manufacture modules in factories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Investment from Goldman Sachs of £75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Supplier to e.g. BoKlok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Building their 2</a:t>
            </a:r>
            <a:r>
              <a:rPr kumimoji="0" lang="en-PH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nd</a:t>
            </a: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 factory</a:t>
            </a:r>
            <a:endParaRPr kumimoji="0" lang="en-PH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2A794D4-DB76-4511-B9DA-5748F00509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" t="10101" r="6515" b="8417"/>
          <a:stretch/>
        </p:blipFill>
        <p:spPr>
          <a:xfrm>
            <a:off x="9528475" y="1990204"/>
            <a:ext cx="2540351" cy="125667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2CC434F-1633-473A-AB27-F9714E8437CF}"/>
              </a:ext>
            </a:extLst>
          </p:cNvPr>
          <p:cNvSpPr txBox="1"/>
          <p:nvPr/>
        </p:nvSpPr>
        <p:spPr>
          <a:xfrm>
            <a:off x="9424600" y="3724234"/>
            <a:ext cx="26442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Modulous (UK &amp; US)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Newly established housing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Capital light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Kit of parts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Digital configurator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External manufacturers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Expanding to the 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5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6ABA4E-A773-42A7-8CAE-7117C46574A7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6437605" cy="912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USA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F457A64D-EFCD-431B-9ECD-2737DAE59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43" y="2056272"/>
            <a:ext cx="2929552" cy="1449286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74BF3FCB-3E13-49CF-9344-A59A3606BD96}"/>
              </a:ext>
            </a:extLst>
          </p:cNvPr>
          <p:cNvSpPr txBox="1"/>
          <p:nvPr/>
        </p:nvSpPr>
        <p:spPr>
          <a:xfrm>
            <a:off x="505982" y="3553290"/>
            <a:ext cx="301161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Plant Prefab (USA)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Established 3 factories in 8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Single- and Multifamily housing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Profile: Sustainability and digitalization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Mass customization and customer configuration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Partnership with high-profile architects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Digital structure through the whole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VC-funded, partly from Amazon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Smart Home solutions part of the offering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2AC66EDF-6593-44E6-B508-C39ABE067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827" y="2065741"/>
            <a:ext cx="2586968" cy="1438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697295BC-3DBF-4BEC-83BA-58D9DDE46F9D}"/>
              </a:ext>
            </a:extLst>
          </p:cNvPr>
          <p:cNvSpPr txBox="1"/>
          <p:nvPr/>
        </p:nvSpPr>
        <p:spPr>
          <a:xfrm>
            <a:off x="3547782" y="3553290"/>
            <a:ext cx="30116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Digital Building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Newly established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Spin-off from DPR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Supplier of building elements to construction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Very mature in digitalization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Factory in Phoenix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Steel structures manufactured with digital/automated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F19DB57-90CB-4121-8297-CC9C468DE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790" y="2056273"/>
            <a:ext cx="2656466" cy="1441766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2E43016F-CD2A-4F47-98EA-A840D51F5D01}"/>
              </a:ext>
            </a:extLst>
          </p:cNvPr>
          <p:cNvSpPr txBox="1"/>
          <p:nvPr/>
        </p:nvSpPr>
        <p:spPr>
          <a:xfrm>
            <a:off x="6375369" y="3553290"/>
            <a:ext cx="310889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Factory_OS</a:t>
            </a:r>
            <a:endParaRPr kumimoji="0" lang="en-PH" sz="16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Newly established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Factory in Vallejo,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Focus on modular house-building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Multi-</a:t>
            </a:r>
            <a:r>
              <a:rPr kumimoji="0" lang="en-PH" sz="1400" b="0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storey</a:t>
            </a: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residential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Timber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Strategic partnership with Google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Acts as sub-contractor/supplier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6764E701-78F2-483A-92AB-70C5A05A1F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0120" y="2056272"/>
            <a:ext cx="2783316" cy="1438331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33592B65-5E1C-4CDC-9995-F6CA790B3991}"/>
              </a:ext>
            </a:extLst>
          </p:cNvPr>
          <p:cNvSpPr txBox="1"/>
          <p:nvPr/>
        </p:nvSpPr>
        <p:spPr>
          <a:xfrm>
            <a:off x="9168414" y="3543822"/>
            <a:ext cx="30222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Katerra</a:t>
            </a: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PH" sz="1600" b="1" i="0" u="none" strike="noStrike" kern="1200" cap="none" spc="0" normalizeH="0" baseline="0" noProof="0" err="1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Inc</a:t>
            </a: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(USA)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Establishing a whole new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Vertical integration – controlling the whole value chain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Highly digital company from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Data driven design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Mass customization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1.7 B. USD in VC-capital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Aiming at a global 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Factories in US and India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Cross Laminated Timber is major structural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DCF396B-B2A2-47BC-BF62-E26D66A34F31}"/>
              </a:ext>
            </a:extLst>
          </p:cNvPr>
          <p:cNvCxnSpPr/>
          <p:nvPr/>
        </p:nvCxnSpPr>
        <p:spPr>
          <a:xfrm flipH="1">
            <a:off x="9114256" y="1961041"/>
            <a:ext cx="2959180" cy="4208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6252F945-71F2-470F-83E8-56DC0F4C1BBB}"/>
              </a:ext>
            </a:extLst>
          </p:cNvPr>
          <p:cNvCxnSpPr/>
          <p:nvPr/>
        </p:nvCxnSpPr>
        <p:spPr>
          <a:xfrm>
            <a:off x="9168414" y="2056272"/>
            <a:ext cx="2738887" cy="40283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>
            <a:extLst>
              <a:ext uri="{FF2B5EF4-FFF2-40B4-BE49-F238E27FC236}">
                <a16:creationId xmlns:a16="http://schemas.microsoft.com/office/drawing/2014/main" id="{86D5A695-FC11-4884-B942-EE512DB58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4" y="1048772"/>
            <a:ext cx="7956988" cy="91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Strong development ongoing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Arial"/>
              </a:rPr>
              <a:t>Big investments in companies, product platforms and factories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altLang="sv-SE" sz="20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80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395D94-B863-74DA-92C7-09DBA6643BE2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6437605" cy="912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USA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8C1515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BA56AF6-BE9F-1F96-D4F9-C0E3E39C1DE4}"/>
              </a:ext>
            </a:extLst>
          </p:cNvPr>
          <p:cNvSpPr txBox="1"/>
          <p:nvPr/>
        </p:nvSpPr>
        <p:spPr>
          <a:xfrm>
            <a:off x="4764996" y="4334340"/>
            <a:ext cx="30116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Juno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Founded by former Apple designer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Use CLT as its ”chassi”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Parametric digital system to create buildings as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45628F4-DE9B-4A18-3FD2-289E242716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714" y="2333374"/>
            <a:ext cx="2790826" cy="192881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93FEF2B-26E9-1C51-BC84-9ABB1CAD9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996" y="1489398"/>
            <a:ext cx="2961260" cy="63502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FA46F85-794E-2755-8335-0F1E63C9C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2"/>
          <a:stretch/>
        </p:blipFill>
        <p:spPr>
          <a:xfrm>
            <a:off x="8447007" y="2333374"/>
            <a:ext cx="3076759" cy="1928812"/>
          </a:xfrm>
          <a:prstGeom prst="rect">
            <a:avLst/>
          </a:prstGeom>
        </p:spPr>
      </p:pic>
      <p:pic>
        <p:nvPicPr>
          <p:cNvPr id="2050" name="Picture 2" descr="NABR LAUNCHES AS FIRST HOUSING COMPANY TO DELIVER CUSTOM, SUSTAINABLE  APARTMENTS AT SCALE WITH ACCESSIBLE PATH TO OWNERSHIP">
            <a:extLst>
              <a:ext uri="{FF2B5EF4-FFF2-40B4-BE49-F238E27FC236}">
                <a16:creationId xmlns:a16="http://schemas.microsoft.com/office/drawing/2014/main" id="{EB2B779E-FB44-EAA1-7C43-BAA3E2D5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8567" y="1331789"/>
            <a:ext cx="2433638" cy="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66790AA-9113-9B20-CFD7-588800E81FC9}"/>
              </a:ext>
            </a:extLst>
          </p:cNvPr>
          <p:cNvSpPr txBox="1"/>
          <p:nvPr/>
        </p:nvSpPr>
        <p:spPr>
          <a:xfrm>
            <a:off x="8447006" y="4334340"/>
            <a:ext cx="343820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Nabr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Founded by architect Bjarke Ingels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Smart building system + prefabrication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High design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Innovative financing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3F9C51F-C9F1-CFEF-2EE1-D9E72B2084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14" y="1565947"/>
            <a:ext cx="3333339" cy="65534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2A1429A-4023-2B50-7B00-3A783CA47C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15" y="2455947"/>
            <a:ext cx="3333339" cy="1725527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62D2203E-530B-B38A-E596-D7E5C24CE74E}"/>
              </a:ext>
            </a:extLst>
          </p:cNvPr>
          <p:cNvSpPr txBox="1"/>
          <p:nvPr/>
        </p:nvSpPr>
        <p:spPr>
          <a:xfrm>
            <a:off x="783214" y="4334339"/>
            <a:ext cx="33113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Volumetric Building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Residential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Using Volumetric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 factories (US + Poland)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20201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International expansion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623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9EFC8C-4222-48DA-A1F7-6EC724FDB1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948" y="3564427"/>
            <a:ext cx="3321577" cy="268711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96C26AEA-2160-4BE3-821B-0D0B702E432C}"/>
              </a:ext>
            </a:extLst>
          </p:cNvPr>
          <p:cNvSpPr txBox="1">
            <a:spLocks/>
          </p:cNvSpPr>
          <p:nvPr/>
        </p:nvSpPr>
        <p:spPr>
          <a:xfrm>
            <a:off x="420395" y="318654"/>
            <a:ext cx="8503797" cy="745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>
                <a:solidFill>
                  <a:srgbClr val="20201E"/>
                </a:solidFill>
                <a:latin typeface="Calibri Light" panose="020F0302020204030204"/>
              </a:rPr>
              <a:t>Summary</a:t>
            </a:r>
            <a:endParaRPr kumimoji="0" lang="sv-SE" sz="4000" b="1" i="0" u="none" strike="noStrike" kern="1200" cap="none" spc="0" normalizeH="0" baseline="0" noProof="0">
              <a:ln>
                <a:noFill/>
              </a:ln>
              <a:solidFill>
                <a:srgbClr val="20201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48C6706-7A11-4DAC-88D1-01997C15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5" y="1428721"/>
            <a:ext cx="5611068" cy="48228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81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Source Sans Pro"/>
              <a:buChar char="›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ource Sans Pro"/>
              <a:buChar char="–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6858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More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than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production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!</a:t>
            </a:r>
          </a:p>
          <a:p>
            <a:pPr marL="6858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Can’t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be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solved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on a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project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level</a:t>
            </a:r>
            <a:endParaRPr lang="sv-SE" altLang="sv-SE" sz="2800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6858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Long-term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perspective</a:t>
            </a:r>
            <a:endParaRPr lang="sv-SE" altLang="sv-SE" sz="2800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685800" lvl="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IC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requires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strategic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choices</a:t>
            </a:r>
            <a:endParaRPr lang="sv-SE" altLang="sv-SE" sz="2800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685800" lvl="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The IC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company’s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business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model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depends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on choice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of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platform</a:t>
            </a:r>
            <a:r>
              <a:rPr lang="sv-SE" altLang="sv-SE" sz="2800" ker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kern="0" err="1">
                <a:solidFill>
                  <a:srgbClr val="000000"/>
                </a:solidFill>
                <a:ea typeface="ＭＳ Ｐゴシック" pitchFamily="34" charset="-128"/>
              </a:rPr>
              <a:t>strategy</a:t>
            </a:r>
            <a:endParaRPr lang="sv-SE" altLang="sv-SE" sz="2800" ker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685800" lvl="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kumimoji="0" lang="sv-SE" altLang="sv-S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sym typeface="Source Sans Pro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3254D0F-FB6E-42AA-91B2-49B9952CA6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948" y="200528"/>
            <a:ext cx="3192080" cy="245638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E72773-B530-429E-A1FC-A3C4B39E31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28721"/>
            <a:ext cx="2489929" cy="26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40290" y="1431668"/>
            <a:ext cx="7707862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sv-SE" altLang="sv-SE" sz="4800" b="1" err="1">
                <a:solidFill>
                  <a:schemeClr val="tx2"/>
                </a:solidFill>
                <a:ea typeface="ＭＳ Ｐゴシック" pitchFamily="34" charset="-128"/>
              </a:rPr>
              <a:t>Thank</a:t>
            </a:r>
            <a:r>
              <a:rPr lang="sv-SE" altLang="sv-SE" sz="4800" b="1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sv-SE" altLang="sv-SE" sz="4800" b="1" err="1">
                <a:solidFill>
                  <a:schemeClr val="tx2"/>
                </a:solidFill>
                <a:ea typeface="ＭＳ Ｐゴシック" pitchFamily="34" charset="-128"/>
              </a:rPr>
              <a:t>you</a:t>
            </a:r>
            <a:r>
              <a:rPr lang="sv-SE" altLang="sv-SE" sz="4800" b="1">
                <a:solidFill>
                  <a:schemeClr val="tx2"/>
                </a:solidFill>
                <a:ea typeface="ＭＳ Ｐゴシック" pitchFamily="34" charset="-128"/>
              </a:rPr>
              <a:t>!</a:t>
            </a:r>
            <a:br>
              <a:rPr lang="sv-SE" altLang="sv-SE" sz="4800" b="1">
                <a:solidFill>
                  <a:schemeClr val="tx2"/>
                </a:solidFill>
                <a:ea typeface="ＭＳ Ｐゴシック" pitchFamily="34" charset="-128"/>
              </a:rPr>
            </a:br>
            <a:br>
              <a:rPr lang="sv-SE" altLang="sv-SE" sz="4800" b="1">
                <a:solidFill>
                  <a:schemeClr val="tx2"/>
                </a:solidFill>
                <a:ea typeface="ＭＳ Ｐゴシック" pitchFamily="34" charset="-128"/>
              </a:rPr>
            </a:br>
            <a:r>
              <a:rPr lang="sv-SE" altLang="sv-SE" sz="4800" b="1" err="1">
                <a:solidFill>
                  <a:schemeClr val="tx2"/>
                </a:solidFill>
                <a:ea typeface="ＭＳ Ｐゴシック" pitchFamily="34" charset="-128"/>
              </a:rPr>
              <a:t>Questions</a:t>
            </a:r>
            <a:r>
              <a:rPr lang="sv-SE" altLang="sv-SE" sz="4800" b="1">
                <a:solidFill>
                  <a:schemeClr val="tx2"/>
                </a:solidFill>
                <a:ea typeface="ＭＳ Ｐゴシック" pitchFamily="34" charset="-128"/>
              </a:rPr>
              <a:t>?</a:t>
            </a:r>
            <a:endParaRPr lang="en-US" altLang="sv-SE" sz="4800" b="1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811880D-A531-066B-413A-82C3DED4C2A4}"/>
              </a:ext>
            </a:extLst>
          </p:cNvPr>
          <p:cNvSpPr txBox="1"/>
          <p:nvPr/>
        </p:nvSpPr>
        <p:spPr>
          <a:xfrm>
            <a:off x="3131565" y="5496128"/>
            <a:ext cx="552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Jerker.lessing@industrializedconstruction.com</a:t>
            </a:r>
          </a:p>
        </p:txBody>
      </p:sp>
    </p:spTree>
    <p:extLst>
      <p:ext uri="{BB962C8B-B14F-4D97-AF65-F5344CB8AC3E}">
        <p14:creationId xmlns:p14="http://schemas.microsoft.com/office/powerpoint/2010/main" val="235706624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D1465E1-334D-AA0A-F0ED-FF073608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39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57F8C-F553-6E8C-3D14-1872E527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89" y="539248"/>
            <a:ext cx="7356713" cy="524487"/>
          </a:xfrm>
        </p:spPr>
        <p:txBody>
          <a:bodyPr/>
          <a:lstStyle/>
          <a:p>
            <a:r>
              <a:rPr lang="da-DK">
                <a:latin typeface="TT Hoves DemiBold"/>
              </a:rPr>
              <a:t>Modulært byggeri i Danmark </a:t>
            </a:r>
            <a:r>
              <a:rPr lang="da-DK" err="1">
                <a:latin typeface="TT Hoves DemiBold"/>
              </a:rPr>
              <a:t>vs</a:t>
            </a:r>
            <a:r>
              <a:rPr lang="da-DK">
                <a:latin typeface="TT Hoves DemiBold"/>
              </a:rPr>
              <a:t> udlandet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DD824F0-FDA7-1D25-5F96-3C48D0C5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7" y="2393486"/>
            <a:ext cx="8160633" cy="27120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1800" dirty="0">
                <a:latin typeface="Calibri"/>
                <a:ea typeface="Calibri"/>
                <a:cs typeface="Times New Roman"/>
              </a:rPr>
              <a:t>Hvilke potentialer ser I baseret på dagens oplæg?</a:t>
            </a:r>
          </a:p>
          <a:p>
            <a:pPr lvl="1"/>
            <a:r>
              <a:rPr lang="da-DK" sz="1600" dirty="0">
                <a:latin typeface="Calibri"/>
                <a:ea typeface="Calibri"/>
                <a:cs typeface="Times New Roman"/>
              </a:rPr>
              <a:t>2 og 2 – 10 minutters snak(husk kort introduktion) og opsætning af 2 post-it (blå)</a:t>
            </a:r>
          </a:p>
          <a:p>
            <a:pPr marL="457200" lvl="1" indent="0">
              <a:buNone/>
            </a:pPr>
            <a:endParaRPr lang="da-DK" sz="1600">
              <a:latin typeface="Calibri"/>
              <a:ea typeface="Calibri"/>
              <a:cs typeface="Times New Roman"/>
            </a:endParaRPr>
          </a:p>
          <a:p>
            <a:r>
              <a:rPr lang="da-DK" sz="1800" dirty="0">
                <a:latin typeface="Calibri"/>
                <a:ea typeface="Calibri"/>
                <a:cs typeface="Calibri"/>
              </a:rPr>
              <a:t>Hvilke udfordringer ser I baseret på dagens oplæg?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lvl="1"/>
            <a:r>
              <a:rPr lang="da-DK" sz="1600" dirty="0">
                <a:latin typeface="Calibri"/>
                <a:ea typeface="Calibri"/>
                <a:cs typeface="Calibri"/>
              </a:rPr>
              <a:t>2 og 2 – 10 minutters snak og opsætning af 2 post-it (rød)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endParaRPr lang="da-DK" sz="1800">
              <a:latin typeface="Calibri"/>
              <a:ea typeface="Calibri"/>
              <a:cs typeface="Times New Roman"/>
            </a:endParaRPr>
          </a:p>
          <a:p>
            <a:r>
              <a:rPr lang="da-DK" sz="1800" dirty="0">
                <a:latin typeface="Calibri"/>
                <a:ea typeface="Calibri"/>
                <a:cs typeface="Times New Roman"/>
              </a:rPr>
              <a:t>Fælles diskussion (plenum)</a:t>
            </a:r>
          </a:p>
          <a:p>
            <a:pPr lvl="1"/>
            <a:r>
              <a:rPr lang="da-DK" sz="1600" dirty="0">
                <a:latin typeface="Calibri"/>
                <a:ea typeface="Calibri"/>
                <a:cs typeface="Times New Roman"/>
              </a:rPr>
              <a:t>10 minutters snak om de opsatte post-</a:t>
            </a:r>
            <a:r>
              <a:rPr lang="da-DK" sz="1600" dirty="0" err="1">
                <a:latin typeface="Calibri"/>
                <a:ea typeface="Calibri"/>
                <a:cs typeface="Times New Roman"/>
              </a:rPr>
              <a:t>its</a:t>
            </a:r>
            <a:r>
              <a:rPr lang="da-DK" sz="1600" dirty="0">
                <a:latin typeface="Calibri"/>
                <a:ea typeface="Calibri"/>
                <a:cs typeface="Times New Roman"/>
              </a:rPr>
              <a:t>.</a:t>
            </a:r>
          </a:p>
          <a:p>
            <a:endParaRPr lang="da-DK" sz="1800">
              <a:latin typeface="Calibri"/>
              <a:ea typeface="Calibri"/>
              <a:cs typeface="Times New Roman"/>
            </a:endParaRPr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059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362ECBB-397A-DFBB-90EF-BDABE02AD5E9}"/>
              </a:ext>
            </a:extLst>
          </p:cNvPr>
          <p:cNvSpPr/>
          <p:nvPr/>
        </p:nvSpPr>
        <p:spPr>
          <a:xfrm>
            <a:off x="0" y="5016500"/>
            <a:ext cx="1739900" cy="158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EFA0EA4-8161-62B2-2F51-EF95766C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4" b="1250"/>
          <a:stretch/>
        </p:blipFill>
        <p:spPr>
          <a:xfrm>
            <a:off x="334964" y="723901"/>
            <a:ext cx="11531600" cy="5473700"/>
          </a:xfrm>
          <a:prstGeom prst="rect">
            <a:avLst/>
          </a:prstGeom>
        </p:spPr>
      </p:pic>
      <p:pic>
        <p:nvPicPr>
          <p:cNvPr id="9" name="Billede 8" descr="Et billede, der indeholder tekst, udendørs, skilt/tegn, bordservice&#10;&#10;Automatisk genereret beskrivelse">
            <a:extLst>
              <a:ext uri="{FF2B5EF4-FFF2-40B4-BE49-F238E27FC236}">
                <a16:creationId xmlns:a16="http://schemas.microsoft.com/office/drawing/2014/main" id="{75513F03-EE31-9C76-C4C0-E4B684A15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041" y="6134884"/>
            <a:ext cx="469498" cy="5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7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CE9EA98-E35A-B116-C31A-4D0D5EAA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40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E8E5B92-FCB3-322E-7F1E-1D7880F8AA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Pause (15 min)</a:t>
            </a:r>
          </a:p>
        </p:txBody>
      </p:sp>
    </p:spTree>
    <p:extLst>
      <p:ext uri="{BB962C8B-B14F-4D97-AF65-F5344CB8AC3E}">
        <p14:creationId xmlns:p14="http://schemas.microsoft.com/office/powerpoint/2010/main" val="3632850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13423-2ED7-CA82-B85B-493EEC0881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Oversigt over modulbyggevirksomheder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BCAD90-175C-29FD-70B6-3B99B8601C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err="1"/>
              <a:t>Mayes</a:t>
            </a:r>
            <a:r>
              <a:rPr lang="da-DK"/>
              <a:t> Ali, </a:t>
            </a:r>
            <a:r>
              <a:rPr lang="da-DK" err="1"/>
              <a:t>ConTech</a:t>
            </a:r>
            <a:r>
              <a:rPr lang="da-DK"/>
              <a:t> Lab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2A26C97-8A38-8B75-95B4-22AE3E28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7055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15E57B5E-86BA-8BF7-C621-90526780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42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A084459-7967-3E40-22F2-46D6178F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Interessante virksomheder i nabolande</a:t>
            </a:r>
          </a:p>
        </p:txBody>
      </p:sp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372C2292-0DC5-8DA3-D945-8CCC381E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0" y="1655763"/>
            <a:ext cx="6837363" cy="4349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>
                <a:latin typeface="TT Hoves Light"/>
                <a:hlinkClick r:id="rId2"/>
              </a:rPr>
              <a:t>https://modulaertbyggeri.pory.app/</a:t>
            </a:r>
            <a:r>
              <a:rPr lang="da-DK">
                <a:latin typeface="TT Hoves Ligh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69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D1465E1-334D-AA0A-F0ED-FF073608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43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57F8C-F553-6E8C-3D14-1872E527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866" y="490401"/>
            <a:ext cx="9396196" cy="456103"/>
          </a:xfrm>
        </p:spPr>
        <p:txBody>
          <a:bodyPr>
            <a:normAutofit fontScale="90000"/>
          </a:bodyPr>
          <a:lstStyle/>
          <a:p>
            <a:r>
              <a:rPr lang="da-DK">
                <a:latin typeface="TT Hoves DemiBold"/>
              </a:rPr>
              <a:t>Hvorfor bygger vi ikke mere modulært i Danmark?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DD824F0-FDA7-1D25-5F96-3C48D0C5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711" y="1337785"/>
            <a:ext cx="10060503" cy="53878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a-DK" sz="2000" dirty="0">
                <a:effectLst/>
                <a:latin typeface="Calibri"/>
                <a:ea typeface="Calibri"/>
                <a:cs typeface="Times New Roman"/>
              </a:rPr>
              <a:t>Gruppediskussion</a:t>
            </a:r>
            <a:r>
              <a:rPr lang="da-DK" sz="2000" dirty="0">
                <a:latin typeface="Calibri"/>
                <a:ea typeface="Calibri"/>
                <a:cs typeface="Times New Roman"/>
              </a:rPr>
              <a:t>(plenum, 10 min):</a:t>
            </a:r>
            <a:r>
              <a:rPr lang="da-DK" sz="2000" dirty="0">
                <a:effectLst/>
                <a:latin typeface="Calibri"/>
                <a:ea typeface="Calibri"/>
                <a:cs typeface="Times New Roman"/>
              </a:rPr>
              <a:t> </a:t>
            </a:r>
            <a:br>
              <a:rPr lang="da-DK" sz="2000" dirty="0">
                <a:latin typeface="Calibri"/>
                <a:ea typeface="Calibri"/>
                <a:cs typeface="Times New Roman"/>
              </a:rPr>
            </a:br>
            <a:r>
              <a:rPr lang="da-DK" sz="2000" dirty="0">
                <a:latin typeface="Calibri"/>
                <a:ea typeface="Calibri"/>
                <a:cs typeface="Times New Roman"/>
              </a:rPr>
              <a:t>Emne: Hvorfor bygger vi ikke mere modulært i Danmark?</a:t>
            </a:r>
            <a:endParaRPr lang="en-US" dirty="0"/>
          </a:p>
          <a:p>
            <a:pPr marL="742950" lvl="1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da-DK" sz="180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a-DK" sz="2000" dirty="0">
                <a:latin typeface="Calibri"/>
                <a:ea typeface="Calibri"/>
                <a:cs typeface="Calibri"/>
              </a:rPr>
              <a:t>Gruppediskussion(to grupper, 15 min(kort introduktion + grønne post-it)</a:t>
            </a:r>
            <a:br>
              <a:rPr lang="da-DK" sz="2000" dirty="0">
                <a:latin typeface="Calibri"/>
                <a:ea typeface="Calibri"/>
                <a:cs typeface="Calibri"/>
              </a:rPr>
            </a:br>
            <a:r>
              <a:rPr lang="da-DK" sz="2000" dirty="0">
                <a:latin typeface="Calibri"/>
                <a:ea typeface="Calibri"/>
                <a:cs typeface="Times New Roman"/>
              </a:rPr>
              <a:t>Emne: Hvis der skal bygges mere modulært, hvad skal vi så have fokus på/ændre(brancheniveau)?</a:t>
            </a:r>
            <a:endParaRPr lang="da-DK" dirty="0"/>
          </a:p>
          <a:p>
            <a:pPr marL="742950" lvl="1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a-DK" sz="1800" dirty="0">
                <a:latin typeface="Calibri"/>
                <a:ea typeface="Calibri"/>
                <a:cs typeface="Times New Roman"/>
              </a:rPr>
              <a:t> </a:t>
            </a:r>
            <a:r>
              <a:rPr lang="da-DK" sz="1800" dirty="0">
                <a:effectLst/>
                <a:latin typeface="Calibri"/>
                <a:ea typeface="Calibri"/>
                <a:cs typeface="Times New Roman"/>
              </a:rPr>
              <a:t>(f.eks. kulturelle holdninger, markedets modenhed, regulering</a:t>
            </a:r>
            <a:r>
              <a:rPr lang="da-DK" sz="1800" dirty="0">
                <a:latin typeface="Calibri"/>
                <a:ea typeface="Calibri"/>
                <a:cs typeface="Times New Roman"/>
              </a:rPr>
              <a:t> via lovgivning, incitamentsstrukturer, værdikæder, strukturer mv.)</a:t>
            </a:r>
            <a:endParaRPr lang="da-DK" sz="1800" dirty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da-DK" sz="200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a-DK" sz="2000" dirty="0">
                <a:effectLst/>
                <a:latin typeface="Calibri"/>
                <a:ea typeface="Calibri"/>
                <a:cs typeface="Times New Roman"/>
              </a:rPr>
              <a:t>Gruppediskussion</a:t>
            </a:r>
            <a:r>
              <a:rPr lang="da-DK" sz="2000" dirty="0">
                <a:latin typeface="Calibri"/>
                <a:ea typeface="Calibri"/>
                <a:cs typeface="Calibri"/>
              </a:rPr>
              <a:t>(to grupper, 25 min + gule post-it)</a:t>
            </a:r>
            <a:r>
              <a:rPr lang="da-DK" sz="2000" dirty="0">
                <a:latin typeface="Calibri"/>
                <a:ea typeface="Calibri"/>
                <a:cs typeface="Times New Roman"/>
              </a:rPr>
              <a:t>:</a:t>
            </a:r>
            <a:r>
              <a:rPr lang="da-DK" sz="2000" dirty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da-DK" sz="2000" dirty="0">
                <a:latin typeface="Calibri"/>
                <a:ea typeface="Calibri"/>
                <a:cs typeface="Times New Roman"/>
              </a:rPr>
              <a:t>Vision: "Danmark skal være førende land i Norden indenfor modulært byggeri"</a:t>
            </a:r>
            <a:br>
              <a:rPr lang="da-DK" sz="2000" dirty="0">
                <a:latin typeface="Calibri"/>
                <a:ea typeface="Calibri"/>
                <a:cs typeface="Times New Roman"/>
              </a:rPr>
            </a:br>
            <a:r>
              <a:rPr lang="da-DK" sz="2000" dirty="0">
                <a:latin typeface="Calibri"/>
                <a:ea typeface="Calibri"/>
                <a:cs typeface="Times New Roman"/>
              </a:rPr>
              <a:t>Hvordan kommer vi derhen?</a:t>
            </a:r>
            <a:endParaRPr lang="da-DK" sz="2000" dirty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da-DK" sz="20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2000" dirty="0">
                <a:latin typeface="Calibri"/>
                <a:ea typeface="Calibri"/>
                <a:cs typeface="Calibri"/>
              </a:rPr>
              <a:t>Gruppediskussion(plenum, 10 min): Opsamling og præsentation</a:t>
            </a:r>
            <a:br>
              <a:rPr lang="da-DK" sz="2000" dirty="0">
                <a:latin typeface="Calibri"/>
                <a:ea typeface="Calibri"/>
                <a:cs typeface="Calibri"/>
              </a:rPr>
            </a:br>
            <a:endParaRPr lang="da-DK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824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6CEF136-1C8D-52A3-2B43-919C302F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44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97A779-919C-2EFC-DDF4-BF4B6922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Afrunding og opsummering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06C3E95-56DC-4D19-1DB0-AA477FBFE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>
                <a:latin typeface="TT Hoves Light"/>
              </a:rPr>
              <a:t>Opsamling af hovedpunkterne fra diskussionerne</a:t>
            </a:r>
          </a:p>
          <a:p>
            <a:r>
              <a:rPr lang="da-DK" err="1">
                <a:latin typeface="TT Hoves Light"/>
              </a:rPr>
              <a:t>Whats</a:t>
            </a:r>
            <a:r>
              <a:rPr lang="da-DK">
                <a:latin typeface="TT Hoves Light"/>
              </a:rPr>
              <a:t> </a:t>
            </a:r>
            <a:r>
              <a:rPr lang="da-DK" err="1">
                <a:latin typeface="TT Hoves Light"/>
              </a:rPr>
              <a:t>next</a:t>
            </a:r>
            <a:endParaRPr lang="da-DK"/>
          </a:p>
          <a:p>
            <a:pPr lvl="1"/>
            <a:r>
              <a:rPr lang="da-DK">
                <a:latin typeface="TT Hoves Light"/>
              </a:rPr>
              <a:t>Workshop 2: (25 oktober) </a:t>
            </a:r>
            <a:r>
              <a:rPr lang="da-DK">
                <a:solidFill>
                  <a:srgbClr val="050B26"/>
                </a:solidFill>
                <a:latin typeface="TT Hoves Light"/>
              </a:rPr>
              <a:t>dykke ned i de arbejdsprocesser og kontraktuelle forhold, der er forbundet med modulært byggeri og sammenligne med, hvad vi kender fra traditionelt byggeri.</a:t>
            </a:r>
          </a:p>
          <a:p>
            <a:pPr lvl="1"/>
            <a:r>
              <a:rPr lang="da-DK">
                <a:latin typeface="TT Hoves Light"/>
              </a:rPr>
              <a:t>Workshop 3: (15 november)</a:t>
            </a:r>
            <a:r>
              <a:rPr lang="da-DK">
                <a:solidFill>
                  <a:srgbClr val="4D5B58"/>
                </a:solidFill>
                <a:latin typeface="TT Hoves Light"/>
              </a:rPr>
              <a:t> </a:t>
            </a:r>
            <a:r>
              <a:rPr lang="da-DK">
                <a:solidFill>
                  <a:srgbClr val="050B26"/>
                </a:solidFill>
                <a:latin typeface="TT Hoves Light"/>
              </a:rPr>
              <a:t>dykke ned i forretningsværdien af at bygge modulært og blive klogere på Co2-regnskab 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471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2957F45-40A5-CE45-9639-2D40F6D8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E62932-32B6-3067-EE33-F1F4ACB5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latin typeface="TT Hoves DemiBold"/>
              </a:rPr>
              <a:t>Formål med research projekt om modulært byggeri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571CCC4-7E1D-E61F-15D5-84570886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>
                <a:solidFill>
                  <a:srgbClr val="374151"/>
                </a:solidFill>
                <a:latin typeface="TT Hoves Light"/>
              </a:rPr>
              <a:t>I samarbejde med Realdania By og Byg,  undersøger </a:t>
            </a:r>
            <a:r>
              <a:rPr lang="da-DK" err="1">
                <a:solidFill>
                  <a:srgbClr val="374151"/>
                </a:solidFill>
                <a:latin typeface="TT Hoves Light"/>
              </a:rPr>
              <a:t>ConTech</a:t>
            </a:r>
            <a:r>
              <a:rPr lang="da-DK">
                <a:solidFill>
                  <a:srgbClr val="374151"/>
                </a:solidFill>
                <a:latin typeface="TT Hoves Light"/>
              </a:rPr>
              <a:t> Lab og WE BUILD DENMARK modulbyggeriets potentiale for effektive og mere bæredygtige bygninger. </a:t>
            </a:r>
          </a:p>
          <a:p>
            <a:pPr marL="0" indent="0">
              <a:buNone/>
            </a:pPr>
            <a:r>
              <a:rPr lang="da-DK">
                <a:solidFill>
                  <a:srgbClr val="374151"/>
                </a:solidFill>
                <a:latin typeface="TT Hoves Light"/>
              </a:rPr>
              <a:t>Danmark har været tilbageholdende med industrialiseret byggeri, mens andre europæiske lande har omfavnet det. </a:t>
            </a:r>
          </a:p>
          <a:p>
            <a:pPr marL="0" indent="0">
              <a:buNone/>
            </a:pPr>
            <a:r>
              <a:rPr lang="da-DK">
                <a:solidFill>
                  <a:srgbClr val="374151"/>
                </a:solidFill>
                <a:latin typeface="TT Hoves Light"/>
              </a:rPr>
              <a:t>Vores research projekt vil sammenligne modulbyggeri med traditionelle metoder og undersøge hele byggeprocessen. Vi fokuserer geografisk på tilgængelige markeder som Skandinavien, de baltiske lande, Nordtyskland og Holland.</a:t>
            </a:r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827328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2957F45-40A5-CE45-9639-2D40F6D8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E62932-32B6-3067-EE33-F1F4ACB5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Hvad menes med modulært byggeri? - </a:t>
            </a:r>
            <a:r>
              <a:rPr lang="en-US"/>
              <a:t>Research framework</a:t>
            </a:r>
            <a:br>
              <a:rPr lang="da-DK"/>
            </a:br>
            <a:endParaRPr lang="da-DK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0CBD47E-CDC5-BB67-7A28-A82EF5536344}"/>
              </a:ext>
            </a:extLst>
          </p:cNvPr>
          <p:cNvSpPr txBox="1">
            <a:spLocks/>
          </p:cNvSpPr>
          <p:nvPr/>
        </p:nvSpPr>
        <p:spPr>
          <a:xfrm>
            <a:off x="92494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a-DK"/>
            </a:defPPr>
            <a:lvl1pPr marL="0" algn="r" defTabSz="914400" rtl="0" eaLnBrk="1" latinLnBrk="0" hangingPunct="1">
              <a:defRPr sz="900" b="1" i="0" kern="1200">
                <a:solidFill>
                  <a:schemeClr val="accent2"/>
                </a:solidFill>
                <a:latin typeface="TT Hoves DemiBold" panose="0200050303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6E589-C73B-E44D-A173-0D2DFA1884BA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5DC554A-DF47-30C6-A55A-39C098F4E1A5}"/>
              </a:ext>
            </a:extLst>
          </p:cNvPr>
          <p:cNvSpPr txBox="1">
            <a:spLocks/>
          </p:cNvSpPr>
          <p:nvPr/>
        </p:nvSpPr>
        <p:spPr>
          <a:xfrm>
            <a:off x="2826326" y="733260"/>
            <a:ext cx="7845849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2"/>
                </a:solidFill>
                <a:latin typeface="TT Hoves DemiBold" panose="02000503030000020004" pitchFamily="2" charset="77"/>
                <a:ea typeface="+mj-ea"/>
                <a:cs typeface="+mj-cs"/>
              </a:defRPr>
            </a:lvl1pPr>
          </a:lstStyle>
          <a:p>
            <a:endParaRPr lang="da-DK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B3EC06B-47FD-4A52-2BAF-D0751746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08" y="2599069"/>
            <a:ext cx="1560270" cy="165986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3A2B2E-DABE-6950-CC60-CBA7C8D9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26" y="2808514"/>
            <a:ext cx="1861457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aracteristics: Improving construction - Compact Habit">
            <a:extLst>
              <a:ext uri="{FF2B5EF4-FFF2-40B4-BE49-F238E27FC236}">
                <a16:creationId xmlns:a16="http://schemas.microsoft.com/office/drawing/2014/main" id="{5B0BFA67-772B-F6B9-E1C7-ABA0CB42C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33" y="3829241"/>
            <a:ext cx="2602586" cy="13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10FF20AE-55BD-01FB-A836-FE42F6129216}"/>
              </a:ext>
            </a:extLst>
          </p:cNvPr>
          <p:cNvSpPr txBox="1"/>
          <p:nvPr/>
        </p:nvSpPr>
        <p:spPr>
          <a:xfrm>
            <a:off x="1637881" y="2200589"/>
            <a:ext cx="248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Container store </a:t>
            </a:r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moduler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592D586-89CE-0B42-B65C-DA4B4E8E7886}"/>
              </a:ext>
            </a:extLst>
          </p:cNvPr>
          <p:cNvSpPr txBox="1"/>
          <p:nvPr/>
        </p:nvSpPr>
        <p:spPr>
          <a:xfrm>
            <a:off x="985208" y="2609274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Træ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5BB9770-2142-393A-A36A-908A5837AFBC}"/>
              </a:ext>
            </a:extLst>
          </p:cNvPr>
          <p:cNvSpPr txBox="1"/>
          <p:nvPr/>
        </p:nvSpPr>
        <p:spPr>
          <a:xfrm>
            <a:off x="2877522" y="2830249"/>
            <a:ext cx="52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Stål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6EA6443-0B80-EE34-4298-EDAB9DB6D7E6}"/>
              </a:ext>
            </a:extLst>
          </p:cNvPr>
          <p:cNvSpPr txBox="1"/>
          <p:nvPr/>
        </p:nvSpPr>
        <p:spPr>
          <a:xfrm>
            <a:off x="1521124" y="4856630"/>
            <a:ext cx="74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Beton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B450C9A-034C-5CDF-4C71-5DB1986C791E}"/>
              </a:ext>
            </a:extLst>
          </p:cNvPr>
          <p:cNvSpPr txBox="1"/>
          <p:nvPr/>
        </p:nvSpPr>
        <p:spPr>
          <a:xfrm>
            <a:off x="5299291" y="2157542"/>
            <a:ext cx="189872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Funktionsmoduler</a:t>
            </a:r>
            <a:endParaRPr lang="da-DK" err="1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9B9FE713-031E-7A6F-0233-C876246D3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685" y="2775940"/>
            <a:ext cx="1245561" cy="1749593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3F717796-5FF3-FA46-1E15-81FD4699B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558" y="4280369"/>
            <a:ext cx="2619375" cy="1743075"/>
          </a:xfrm>
          <a:prstGeom prst="rect">
            <a:avLst/>
          </a:prstGeom>
        </p:spPr>
      </p:pic>
      <p:pic>
        <p:nvPicPr>
          <p:cNvPr id="17" name="Picture 6" descr="Smith Innovation">
            <a:extLst>
              <a:ext uri="{FF2B5EF4-FFF2-40B4-BE49-F238E27FC236}">
                <a16:creationId xmlns:a16="http://schemas.microsoft.com/office/drawing/2014/main" id="{4B73C387-1205-8363-CCC8-772688F8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61" y="2963238"/>
            <a:ext cx="1871416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9227CE7D-3165-A82D-3E9D-CF79B04B6358}"/>
              </a:ext>
            </a:extLst>
          </p:cNvPr>
          <p:cNvSpPr txBox="1"/>
          <p:nvPr/>
        </p:nvSpPr>
        <p:spPr>
          <a:xfrm>
            <a:off x="5569709" y="2789592"/>
            <a:ext cx="136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Badekabiner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784960BF-EE1F-1C9C-429A-586058EBD04B}"/>
              </a:ext>
            </a:extLst>
          </p:cNvPr>
          <p:cNvSpPr txBox="1"/>
          <p:nvPr/>
        </p:nvSpPr>
        <p:spPr>
          <a:xfrm>
            <a:off x="7943537" y="4412837"/>
            <a:ext cx="79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Skakte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7BD6B4D2-4A72-B745-9065-614A7C5FC1DA}"/>
              </a:ext>
            </a:extLst>
          </p:cNvPr>
          <p:cNvSpPr txBox="1"/>
          <p:nvPr/>
        </p:nvSpPr>
        <p:spPr>
          <a:xfrm>
            <a:off x="5519818" y="4340867"/>
            <a:ext cx="124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Føringsveje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21" name="AutoShape 8" descr="DPR Construction | Prefabrication">
            <a:extLst>
              <a:ext uri="{FF2B5EF4-FFF2-40B4-BE49-F238E27FC236}">
                <a16:creationId xmlns:a16="http://schemas.microsoft.com/office/drawing/2014/main" id="{8B3DA7D4-7304-5E41-9FFF-28F3A4AEFF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6E4677A2-7D01-8F8C-83A9-AE2C27A79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601" y="5151906"/>
            <a:ext cx="1923174" cy="1441713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48853F0-744B-FA75-31E6-AB3FD4771EE7}"/>
              </a:ext>
            </a:extLst>
          </p:cNvPr>
          <p:cNvSpPr txBox="1"/>
          <p:nvPr/>
        </p:nvSpPr>
        <p:spPr>
          <a:xfrm>
            <a:off x="5180572" y="6224287"/>
            <a:ext cx="129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Indervægge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398157A5-4E0B-3C8E-1B06-97B0E2CE10F6}"/>
              </a:ext>
            </a:extLst>
          </p:cNvPr>
          <p:cNvSpPr txBox="1"/>
          <p:nvPr/>
        </p:nvSpPr>
        <p:spPr>
          <a:xfrm>
            <a:off x="9909391" y="2200589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Byggesystemer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pic>
        <p:nvPicPr>
          <p:cNvPr id="25" name="Picture 12" descr="100 fordele ved betonelementer">
            <a:extLst>
              <a:ext uri="{FF2B5EF4-FFF2-40B4-BE49-F238E27FC236}">
                <a16:creationId xmlns:a16="http://schemas.microsoft.com/office/drawing/2014/main" id="{53CFD00B-ADEE-E668-644E-5B6BEE93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832" y="2690575"/>
            <a:ext cx="1809750" cy="9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83AE45DC-B40E-BBEA-320F-086EAA220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7529" y="3467047"/>
            <a:ext cx="2167611" cy="872863"/>
          </a:xfrm>
          <a:prstGeom prst="rect">
            <a:avLst/>
          </a:prstGeom>
        </p:spPr>
      </p:pic>
      <p:pic>
        <p:nvPicPr>
          <p:cNvPr id="27" name="Picture 14" descr="Finnforest's Kerto-Ripa &quot; delivering flexible space, fast">
            <a:extLst>
              <a:ext uri="{FF2B5EF4-FFF2-40B4-BE49-F238E27FC236}">
                <a16:creationId xmlns:a16="http://schemas.microsoft.com/office/drawing/2014/main" id="{77D8927F-9D87-CB71-FC55-5D11F493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010" y="3880162"/>
            <a:ext cx="1610721" cy="10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9A478D86-C1FA-9F84-0C47-0DA1AAF0EA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7366" y="4631131"/>
            <a:ext cx="1778932" cy="1189661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6D527C67-FA52-512F-C43F-A842070F0F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3022" y="5245787"/>
            <a:ext cx="1611954" cy="1189661"/>
          </a:xfrm>
          <a:prstGeom prst="rect">
            <a:avLst/>
          </a:prstGeom>
        </p:spPr>
      </p:pic>
      <p:sp>
        <p:nvSpPr>
          <p:cNvPr id="30" name="TextBox 23">
            <a:extLst>
              <a:ext uri="{FF2B5EF4-FFF2-40B4-BE49-F238E27FC236}">
                <a16:creationId xmlns:a16="http://schemas.microsoft.com/office/drawing/2014/main" id="{FD81B06F-3BC3-870A-C109-B79C47A8AEF2}"/>
              </a:ext>
            </a:extLst>
          </p:cNvPr>
          <p:cNvSpPr txBox="1"/>
          <p:nvPr/>
        </p:nvSpPr>
        <p:spPr>
          <a:xfrm>
            <a:off x="9955090" y="2673351"/>
            <a:ext cx="74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Beton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0A64DE36-CE29-6752-0CE6-E20E045B0EEA}"/>
              </a:ext>
            </a:extLst>
          </p:cNvPr>
          <p:cNvSpPr txBox="1"/>
          <p:nvPr/>
        </p:nvSpPr>
        <p:spPr>
          <a:xfrm>
            <a:off x="9067529" y="3466070"/>
            <a:ext cx="50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CLT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8FF541FC-4AA1-EE4C-D804-17446C88638B}"/>
              </a:ext>
            </a:extLst>
          </p:cNvPr>
          <p:cNvSpPr txBox="1"/>
          <p:nvPr/>
        </p:nvSpPr>
        <p:spPr>
          <a:xfrm>
            <a:off x="10469648" y="3950361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Kerto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9B3C000-A08A-0EA5-AE1F-C2B89EF0C9A2}"/>
              </a:ext>
            </a:extLst>
          </p:cNvPr>
          <p:cNvSpPr txBox="1"/>
          <p:nvPr/>
        </p:nvSpPr>
        <p:spPr>
          <a:xfrm>
            <a:off x="9212414" y="471700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CREE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2F007D74-81B4-CE10-F2DC-F234EC1D059E}"/>
              </a:ext>
            </a:extLst>
          </p:cNvPr>
          <p:cNvSpPr txBox="1"/>
          <p:nvPr/>
        </p:nvSpPr>
        <p:spPr>
          <a:xfrm>
            <a:off x="10472308" y="6015298"/>
            <a:ext cx="52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D5C59"/>
                </a:highlight>
              </a:rPr>
              <a:t>Stål</a:t>
            </a:r>
            <a:endParaRPr lang="da-DK">
              <a:solidFill>
                <a:schemeClr val="tx2">
                  <a:lumMod val="20000"/>
                  <a:lumOff val="80000"/>
                </a:schemeClr>
              </a:solidFill>
              <a:highlight>
                <a:srgbClr val="4D5C59"/>
              </a:highlight>
            </a:endParaRPr>
          </a:p>
        </p:txBody>
      </p:sp>
      <p:pic>
        <p:nvPicPr>
          <p:cNvPr id="35" name="Picture 16" descr="Check Mark Tick - Free vector graphic on Pixabay">
            <a:extLst>
              <a:ext uri="{FF2B5EF4-FFF2-40B4-BE49-F238E27FC236}">
                <a16:creationId xmlns:a16="http://schemas.microsoft.com/office/drawing/2014/main" id="{827927F5-9247-1B40-4A7E-31E78274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85" y="1590967"/>
            <a:ext cx="858893" cy="84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Free Red Cross mark png 16314454 PNG with Transparent Background">
            <a:extLst>
              <a:ext uri="{FF2B5EF4-FFF2-40B4-BE49-F238E27FC236}">
                <a16:creationId xmlns:a16="http://schemas.microsoft.com/office/drawing/2014/main" id="{D287DE81-54C6-693D-1793-2149047E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831" y="1673827"/>
            <a:ext cx="967430" cy="96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question mark - Wiktionary">
            <a:extLst>
              <a:ext uri="{FF2B5EF4-FFF2-40B4-BE49-F238E27FC236}">
                <a16:creationId xmlns:a16="http://schemas.microsoft.com/office/drawing/2014/main" id="{F07DC70F-6292-2C1E-60BD-C1BF30BF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26" y="1824405"/>
            <a:ext cx="1328327" cy="13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4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2E62932-32B6-3067-EE33-F1F4ACB5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Evalueringskriterier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5DC554A-DF47-30C6-A55A-39C098F4E1A5}"/>
              </a:ext>
            </a:extLst>
          </p:cNvPr>
          <p:cNvSpPr txBox="1">
            <a:spLocks/>
          </p:cNvSpPr>
          <p:nvPr/>
        </p:nvSpPr>
        <p:spPr>
          <a:xfrm>
            <a:off x="2826326" y="733260"/>
            <a:ext cx="7845849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2"/>
                </a:solidFill>
                <a:latin typeface="TT Hoves DemiBold" panose="02000503030000020004" pitchFamily="2" charset="77"/>
                <a:ea typeface="+mj-ea"/>
                <a:cs typeface="+mj-cs"/>
              </a:defRPr>
            </a:lvl1pPr>
          </a:lstStyle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4F97E-7CBB-2318-C512-741839DDE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6" y="2434442"/>
            <a:ext cx="7845849" cy="3598223"/>
          </a:xfrm>
        </p:spPr>
        <p:txBody>
          <a:bodyPr/>
          <a:lstStyle/>
          <a:p>
            <a:r>
              <a:rPr lang="en-US" err="1"/>
              <a:t>Anskaffelsesomkostninger</a:t>
            </a:r>
            <a:endParaRPr lang="en-US"/>
          </a:p>
          <a:p>
            <a:r>
              <a:rPr lang="en-US" err="1"/>
              <a:t>Driftsomkostninger</a:t>
            </a:r>
            <a:endParaRPr lang="en-US"/>
          </a:p>
          <a:p>
            <a:r>
              <a:rPr lang="en-US"/>
              <a:t>LCA </a:t>
            </a:r>
            <a:r>
              <a:rPr lang="en-US" err="1"/>
              <a:t>inkl</a:t>
            </a:r>
            <a:r>
              <a:rPr lang="en-US"/>
              <a:t> A4 og A5</a:t>
            </a:r>
          </a:p>
          <a:p>
            <a:r>
              <a:rPr lang="en-US" err="1"/>
              <a:t>Produktionstid</a:t>
            </a:r>
            <a:endParaRPr lang="en-US"/>
          </a:p>
          <a:p>
            <a:r>
              <a:rPr lang="en-US" err="1"/>
              <a:t>Tidsplan</a:t>
            </a:r>
            <a:endParaRPr lang="en-US"/>
          </a:p>
          <a:p>
            <a:r>
              <a:rPr lang="en-US" err="1"/>
              <a:t>Kvalitet</a:t>
            </a:r>
            <a:endParaRPr lang="en-US"/>
          </a:p>
          <a:p>
            <a:r>
              <a:rPr lang="en-US" err="1"/>
              <a:t>Arbejdsmiljø</a:t>
            </a:r>
            <a:r>
              <a:rPr lang="en-US"/>
              <a:t> / </a:t>
            </a:r>
            <a:r>
              <a:rPr lang="en-US" err="1"/>
              <a:t>Sikkerhed</a:t>
            </a:r>
            <a:endParaRPr lang="en-US"/>
          </a:p>
          <a:p>
            <a:r>
              <a:rPr lang="en-US" err="1"/>
              <a:t>Bæredygtighed</a:t>
            </a:r>
            <a:r>
              <a:rPr lang="en-US"/>
              <a:t> </a:t>
            </a:r>
          </a:p>
          <a:p>
            <a:r>
              <a:rPr lang="en-US" err="1"/>
              <a:t>Funktionalitet</a:t>
            </a:r>
            <a:endParaRPr lang="en-US"/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569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04CB7-5D45-381D-BDAA-AAB94831DA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Hvad er modulært byggeri og hvad sker der i vores nabolande?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582EE0C-2A81-A0A1-CB60-AC2FDF83CD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Jerker Lessing, Stanford University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9973513-A63C-D986-2C11-1F4DC6C2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E589-C73B-E44D-A173-0D2DFA1884BA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952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xfrm>
            <a:off x="419100" y="1082040"/>
            <a:ext cx="7150100" cy="463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algn="ctr"/>
            <a:r>
              <a:rPr lang="sv-SE" altLang="sv-SE" err="1">
                <a:solidFill>
                  <a:schemeClr val="tx2"/>
                </a:solidFill>
                <a:ea typeface="ＭＳ Ｐゴシック" pitchFamily="34" charset="-128"/>
              </a:rPr>
              <a:t>Industrialized</a:t>
            </a:r>
            <a:r>
              <a:rPr lang="sv-SE" altLang="sv-SE">
                <a:solidFill>
                  <a:schemeClr val="tx2"/>
                </a:solidFill>
                <a:ea typeface="ＭＳ Ｐゴシック" pitchFamily="34" charset="-128"/>
              </a:rPr>
              <a:t> Construction</a:t>
            </a:r>
            <a:br>
              <a:rPr lang="sv-SE" altLang="sv-SE">
                <a:solidFill>
                  <a:schemeClr val="tx2"/>
                </a:solidFill>
                <a:ea typeface="ＭＳ Ｐゴシック" pitchFamily="34" charset="-128"/>
              </a:rPr>
            </a:br>
            <a:br>
              <a:rPr lang="sv-SE" altLang="sv-SE">
                <a:solidFill>
                  <a:schemeClr val="tx2"/>
                </a:solidFill>
                <a:ea typeface="ＭＳ Ｐゴシック" pitchFamily="34" charset="-128"/>
              </a:rPr>
            </a:br>
            <a:br>
              <a:rPr lang="sv-SE" altLang="sv-SE" sz="4400">
                <a:solidFill>
                  <a:schemeClr val="tx2"/>
                </a:solidFill>
                <a:ea typeface="ＭＳ Ｐゴシック" pitchFamily="34" charset="-128"/>
              </a:rPr>
            </a:br>
            <a:endParaRPr lang="sv-SE" altLang="sv-SE" sz="3600" b="1">
              <a:solidFill>
                <a:schemeClr val="tx2"/>
              </a:solidFill>
              <a:latin typeface="Calibri Light" panose="020F0302020204030204" pitchFamily="34" charset="0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Office-tema">
  <a:themeElements>
    <a:clrScheme name="NY1 CONTECH">
      <a:dk1>
        <a:srgbClr val="000000"/>
      </a:dk1>
      <a:lt1>
        <a:srgbClr val="FFFFFF"/>
      </a:lt1>
      <a:dk2>
        <a:srgbClr val="ADC6C8"/>
      </a:dk2>
      <a:lt2>
        <a:srgbClr val="4D5B58"/>
      </a:lt2>
      <a:accent1>
        <a:srgbClr val="AFC197"/>
      </a:accent1>
      <a:accent2>
        <a:srgbClr val="4D5B58"/>
      </a:accent2>
      <a:accent3>
        <a:srgbClr val="F7DDD3"/>
      </a:accent3>
      <a:accent4>
        <a:srgbClr val="DE7851"/>
      </a:accent4>
      <a:accent5>
        <a:srgbClr val="ADC6C8"/>
      </a:accent5>
      <a:accent6>
        <a:srgbClr val="4D5B58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-tema">
  <a:themeElements>
    <a:clrScheme name="NY1 CONTECH">
      <a:dk1>
        <a:srgbClr val="000000"/>
      </a:dk1>
      <a:lt1>
        <a:srgbClr val="FFFFFF"/>
      </a:lt1>
      <a:dk2>
        <a:srgbClr val="ADC6C8"/>
      </a:dk2>
      <a:lt2>
        <a:srgbClr val="4D5B58"/>
      </a:lt2>
      <a:accent1>
        <a:srgbClr val="AFC197"/>
      </a:accent1>
      <a:accent2>
        <a:srgbClr val="4D5B58"/>
      </a:accent2>
      <a:accent3>
        <a:srgbClr val="F7DDD3"/>
      </a:accent3>
      <a:accent4>
        <a:srgbClr val="DE7851"/>
      </a:accent4>
      <a:accent5>
        <a:srgbClr val="ADC6C8"/>
      </a:accent5>
      <a:accent6>
        <a:srgbClr val="4D5B58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XGEN TEMPLATE Aug 2015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XGEN TEMPLATE Aug 2015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stom 2">
      <a:dk1>
        <a:srgbClr val="20201E"/>
      </a:dk1>
      <a:lt1>
        <a:srgbClr val="FFFFFF"/>
      </a:lt1>
      <a:dk2>
        <a:srgbClr val="20201E"/>
      </a:dk2>
      <a:lt2>
        <a:srgbClr val="FFFFFF"/>
      </a:lt2>
      <a:accent1>
        <a:srgbClr val="447C97"/>
      </a:accent1>
      <a:accent2>
        <a:srgbClr val="AF2C17"/>
      </a:accent2>
      <a:accent3>
        <a:srgbClr val="F2A900"/>
      </a:accent3>
      <a:accent4>
        <a:srgbClr val="697C46"/>
      </a:accent4>
      <a:accent5>
        <a:srgbClr val="FFCAC6"/>
      </a:accent5>
      <a:accent6>
        <a:srgbClr val="90908E"/>
      </a:accent6>
      <a:hlink>
        <a:srgbClr val="447C97"/>
      </a:hlink>
      <a:folHlink>
        <a:srgbClr val="447C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Klok_Template.potx" id="{99A811DC-6AC8-4417-898C-5FD946B64964}" vid="{93BEF5C1-2374-4835-9265-02D5A3F183D0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46AD274BD9DA41A8ECB6DE3B3848C1" ma:contentTypeVersion="17" ma:contentTypeDescription="Opret et nyt dokument." ma:contentTypeScope="" ma:versionID="66b77a7b4822d8f2abd1bb3a58573578">
  <xsd:schema xmlns:xsd="http://www.w3.org/2001/XMLSchema" xmlns:xs="http://www.w3.org/2001/XMLSchema" xmlns:p="http://schemas.microsoft.com/office/2006/metadata/properties" xmlns:ns2="16c1ea7e-eb5c-4364-a6cd-c8237ee37cc7" xmlns:ns3="36bdcb66-96f8-4b8d-8bbb-726eeb536f5c" targetNamespace="http://schemas.microsoft.com/office/2006/metadata/properties" ma:root="true" ma:fieldsID="1f4efc449e119bde8de88eb644ec306f" ns2:_="" ns3:_="">
    <xsd:import namespace="16c1ea7e-eb5c-4364-a6cd-c8237ee37cc7"/>
    <xsd:import namespace="36bdcb66-96f8-4b8d-8bbb-726eeb536f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1ea7e-eb5c-4364-a6cd-c8237ee37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2c95e14d-a954-433f-aaf0-dff87e5ab3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dcb66-96f8-4b8d-8bbb-726eeb536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2752b9-b2c2-4d06-b446-ef8a5944b034}" ma:internalName="TaxCatchAll" ma:showField="CatchAllData" ma:web="36bdcb66-96f8-4b8d-8bbb-726eeb536f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c1ea7e-eb5c-4364-a6cd-c8237ee37cc7">
      <Terms xmlns="http://schemas.microsoft.com/office/infopath/2007/PartnerControls"/>
    </lcf76f155ced4ddcb4097134ff3c332f>
    <TaxCatchAll xmlns="36bdcb66-96f8-4b8d-8bbb-726eeb536f5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CA74EA-9121-445D-98C3-68BD26EEBB7C}">
  <ds:schemaRefs>
    <ds:schemaRef ds:uri="16c1ea7e-eb5c-4364-a6cd-c8237ee37cc7"/>
    <ds:schemaRef ds:uri="36bdcb66-96f8-4b8d-8bbb-726eeb536f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D3FE794-D57A-4A33-947E-D67807141EA9}">
  <ds:schemaRefs>
    <ds:schemaRef ds:uri="16c1ea7e-eb5c-4364-a6cd-c8237ee37cc7"/>
    <ds:schemaRef ds:uri="36bdcb66-96f8-4b8d-8bbb-726eeb536f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3B9405-7610-4488-8B2B-7FEDEEBAF0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3</Notes>
  <HiddenSlides>0</HiddenSlides>
  <ScaleCrop>false</ScaleCrop>
  <HeadingPairs>
    <vt:vector size="4" baseType="variant">
      <vt:variant>
        <vt:lpstr>Tema</vt:lpstr>
      </vt:variant>
      <vt:variant>
        <vt:i4>6</vt:i4>
      </vt:variant>
      <vt:variant>
        <vt:lpstr>Slidetitler</vt:lpstr>
      </vt:variant>
      <vt:variant>
        <vt:i4>44</vt:i4>
      </vt:variant>
    </vt:vector>
  </HeadingPairs>
  <TitlesOfParts>
    <vt:vector size="50" baseType="lpstr">
      <vt:lpstr>2_Office-tema</vt:lpstr>
      <vt:lpstr>7_Office-tema</vt:lpstr>
      <vt:lpstr>XGEN TEMPLATE Aug 2015</vt:lpstr>
      <vt:lpstr>1_XGEN TEMPLATE Aug 2015</vt:lpstr>
      <vt:lpstr>Office Theme</vt:lpstr>
      <vt:lpstr>1_Office Theme</vt:lpstr>
      <vt:lpstr>Workshop 1: Modulært byggeri</vt:lpstr>
      <vt:lpstr>Program</vt:lpstr>
      <vt:lpstr>Formål med workshop 1</vt:lpstr>
      <vt:lpstr>PowerPoint-præsentation</vt:lpstr>
      <vt:lpstr>Formål med research projekt om modulært byggeri</vt:lpstr>
      <vt:lpstr>Hvad menes med modulært byggeri? - Research framework </vt:lpstr>
      <vt:lpstr>Evalueringskriterier</vt:lpstr>
      <vt:lpstr>Hvad er modulært byggeri og hvad sker der i vores nabolande?</vt:lpstr>
      <vt:lpstr>Industrialized Construction   </vt:lpstr>
      <vt:lpstr>PowerPoint-præsentation</vt:lpstr>
      <vt:lpstr>PowerPoint-præsentation</vt:lpstr>
      <vt:lpstr>PowerPoint-præsentation</vt:lpstr>
      <vt:lpstr>- So, why do we need industrialized construction?</vt:lpstr>
      <vt:lpstr>Value added per work hour has increased by 250% in manufacturing in the last 50 years, stayed flat in construction</vt:lpstr>
      <vt:lpstr>- So, what is industrialized construction?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To sum up…</vt:lpstr>
      <vt:lpstr>Industry examples</vt:lpstr>
      <vt:lpstr>PowerPoint-præsentation</vt:lpstr>
      <vt:lpstr>Two platform strategies dominate</vt:lpstr>
      <vt:lpstr>PowerPoint-præsentation</vt:lpstr>
      <vt:lpstr>PowerPoint-præsentation</vt:lpstr>
      <vt:lpstr>PowerPoint-præsentation</vt:lpstr>
      <vt:lpstr>Folkhem, Cederhusen, Stockholm</vt:lpstr>
      <vt:lpstr>Flexible platforms based on CLT – Stora Enso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Thank you!  Questions?</vt:lpstr>
      <vt:lpstr>Modulært byggeri i Danmark vs udlandet</vt:lpstr>
      <vt:lpstr>Pause (15 min)</vt:lpstr>
      <vt:lpstr>Oversigt over modulbyggevirksomheder</vt:lpstr>
      <vt:lpstr>Interessante virksomheder i nabolande</vt:lpstr>
      <vt:lpstr>Hvorfor bygger vi ikke mere modulært i Danmark?</vt:lpstr>
      <vt:lpstr>Afrunding og opsummering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ConTech Labs rolle</dc:title>
  <dc:creator>OBE (Ole Berard)</dc:creator>
  <cp:revision>40</cp:revision>
  <dcterms:created xsi:type="dcterms:W3CDTF">2023-01-13T15:38:08Z</dcterms:created>
  <dcterms:modified xsi:type="dcterms:W3CDTF">2023-10-24T12:30:59Z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0x0101002846AD274BD9DA41A8ECB6DE3B3848C1</vt:lpwstr>
  </property>
</Properties>
</file>